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355" r:id="rId2"/>
    <p:sldId id="356" r:id="rId3"/>
    <p:sldId id="360" r:id="rId4"/>
    <p:sldId id="357" r:id="rId5"/>
    <p:sldId id="362" r:id="rId6"/>
    <p:sldId id="366" r:id="rId7"/>
    <p:sldId id="370" r:id="rId8"/>
    <p:sldId id="376" r:id="rId9"/>
    <p:sldId id="379" r:id="rId10"/>
    <p:sldId id="365" r:id="rId11"/>
    <p:sldId id="380" r:id="rId12"/>
    <p:sldId id="383" r:id="rId13"/>
    <p:sldId id="386" r:id="rId14"/>
    <p:sldId id="387" r:id="rId15"/>
    <p:sldId id="388" r:id="rId16"/>
    <p:sldId id="389" r:id="rId17"/>
    <p:sldId id="392" r:id="rId18"/>
    <p:sldId id="381" r:id="rId19"/>
    <p:sldId id="382" r:id="rId20"/>
    <p:sldId id="374" r:id="rId21"/>
    <p:sldId id="384" r:id="rId22"/>
    <p:sldId id="375" r:id="rId23"/>
    <p:sldId id="390" r:id="rId24"/>
    <p:sldId id="359" r:id="rId25"/>
    <p:sldId id="391" r:id="rId26"/>
    <p:sldId id="377" r:id="rId27"/>
    <p:sldId id="358" r:id="rId28"/>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D760FA-5117-4D29-A4CD-440BD9688333}">
          <p14:sldIdLst>
            <p14:sldId id="355"/>
            <p14:sldId id="356"/>
            <p14:sldId id="360"/>
            <p14:sldId id="357"/>
            <p14:sldId id="362"/>
            <p14:sldId id="366"/>
            <p14:sldId id="370"/>
            <p14:sldId id="376"/>
            <p14:sldId id="379"/>
            <p14:sldId id="365"/>
            <p14:sldId id="380"/>
            <p14:sldId id="383"/>
            <p14:sldId id="386"/>
            <p14:sldId id="387"/>
            <p14:sldId id="388"/>
            <p14:sldId id="389"/>
            <p14:sldId id="392"/>
            <p14:sldId id="381"/>
            <p14:sldId id="382"/>
            <p14:sldId id="374"/>
            <p14:sldId id="384"/>
            <p14:sldId id="375"/>
            <p14:sldId id="390"/>
            <p14:sldId id="359"/>
            <p14:sldId id="391"/>
            <p14:sldId id="377"/>
            <p14:sldId id="35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 id="1" name="Windows User" initials="WU" lastIdx="1" clrIdx="1">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83"/>
    <a:srgbClr val="004289"/>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FF48D3-5A81-8E8D-B8AB-94DFA3353E52}" v="1029" dt="2020-12-04T09:20:37.460"/>
    <p1510:client id="{5AD5B123-1CC6-4C70-942D-33EDEFC3C44E}" v="1" dt="2020-11-13T11:30:49.393"/>
    <p1510:client id="{5F7FF783-2B35-7473-8827-201743415759}" v="313" dt="2020-12-03T14:15:27.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snapToObjects="1">
      <p:cViewPr varScale="1">
        <p:scale>
          <a:sx n="69" d="100"/>
          <a:sy n="69" d="100"/>
        </p:scale>
        <p:origin x="768" y="7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102"/>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31T14:26:46.486"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12/7/2020</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12/7/2020</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12/7/2020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12/7/2020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12/7/2020</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hyperlink" Target="https://www.tutorialspoint.com/cryptography/advanced_encryption_standard.htm" TargetMode="External"/><Relationship Id="rId3" Type="http://schemas.openxmlformats.org/officeDocument/2006/relationships/hyperlink" Target="http://https/c-program-example.com/2012/04/c-program-to-encrypt-and-decrypt-a-password.html" TargetMode="External"/><Relationship Id="rId7" Type="http://schemas.openxmlformats.org/officeDocument/2006/relationships/hyperlink" Target="https://patents.google.com/patent/US7013387B2/en" TargetMode="External"/><Relationship Id="rId2" Type="http://schemas.openxmlformats.org/officeDocument/2006/relationships/hyperlink" Target="https://www.google.co.in/search?q=socket+prgramimg&amp;oq=socket+prgramimg" TargetMode="External"/><Relationship Id="rId1" Type="http://schemas.openxmlformats.org/officeDocument/2006/relationships/slideLayout" Target="../slideLayouts/slideLayout3.xml"/><Relationship Id="rId6" Type="http://schemas.openxmlformats.org/officeDocument/2006/relationships/hyperlink" Target="https://en.wikipedia.org/wiki/Encryption" TargetMode="External"/><Relationship Id="rId5" Type="http://schemas.openxmlformats.org/officeDocument/2006/relationships/hyperlink" Target="https://inc-powerpoint.officeapps.live.com/pods/%C2%A0https:/documentation.progress.com/output/ua/OpenEdge_latest/gscsv/encryption-2fdecryption-algorithms.html" TargetMode="External"/><Relationship Id="rId4" Type="http://schemas.openxmlformats.org/officeDocument/2006/relationships/hyperlink" Target="https://randomnerdtutorials.com/how-to-make-two-esp8266-tal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solidFill>
                  <a:srgbClr val="FF0000"/>
                </a:solidFill>
              </a:rPr>
              <a:t>METHODOLOGY</a:t>
            </a:r>
            <a:endParaRPr lang="en-IN" dirty="0">
              <a:solidFill>
                <a:srgbClr val="FF0000"/>
              </a:solidFill>
            </a:endParaRPr>
          </a:p>
        </p:txBody>
      </p:sp>
      <p:sp>
        <p:nvSpPr>
          <p:cNvPr id="5" name="Content Placeholder 4">
            <a:extLst>
              <a:ext uri="{FF2B5EF4-FFF2-40B4-BE49-F238E27FC236}">
                <a16:creationId xmlns:a16="http://schemas.microsoft.com/office/drawing/2014/main" id="{D3CF253F-4EC1-49D1-BA07-FC096EAD9961}"/>
              </a:ext>
            </a:extLst>
          </p:cNvPr>
          <p:cNvSpPr>
            <a:spLocks noGrp="1"/>
          </p:cNvSpPr>
          <p:nvPr>
            <p:ph idx="1"/>
          </p:nvPr>
        </p:nvSpPr>
        <p:spPr/>
        <p:txBody>
          <a:bodyPr vert="horz" lIns="91438" tIns="45719" rIns="91438" bIns="45719" rtlCol="0" anchor="t">
            <a:normAutofit fontScale="55000" lnSpcReduction="20000"/>
          </a:bodyPr>
          <a:lstStyle/>
          <a:p>
            <a:pPr marL="0" indent="0">
              <a:buNone/>
            </a:pPr>
            <a:r>
              <a:rPr lang="en-US" b="1" dirty="0">
                <a:ea typeface="+mn-lt"/>
                <a:cs typeface="+mn-lt"/>
              </a:rPr>
              <a:t>Phase 1: Requirement analysis</a:t>
            </a:r>
            <a:br>
              <a:rPr lang="en-US" b="1" dirty="0">
                <a:ea typeface="+mn-lt"/>
                <a:cs typeface="+mn-lt"/>
              </a:rPr>
            </a:br>
            <a:r>
              <a:rPr lang="en-US" dirty="0">
                <a:ea typeface="+mn-lt"/>
                <a:cs typeface="+mn-lt"/>
              </a:rPr>
              <a:t>Study concepts of Encryption and Decryption.</a:t>
            </a:r>
            <a:endParaRPr lang="en-US" dirty="0">
              <a:cs typeface="Calibri"/>
            </a:endParaRPr>
          </a:p>
          <a:p>
            <a:pPr marL="0" indent="0">
              <a:buNone/>
            </a:pPr>
            <a:r>
              <a:rPr lang="en-US" dirty="0">
                <a:ea typeface="+mn-lt"/>
                <a:cs typeface="+mn-lt"/>
              </a:rPr>
              <a:t>Study of Socket Programming.</a:t>
            </a:r>
            <a:br>
              <a:rPr lang="en-US" dirty="0">
                <a:ea typeface="+mn-lt"/>
                <a:cs typeface="+mn-lt"/>
              </a:rPr>
            </a:br>
            <a:r>
              <a:rPr lang="en-US" b="1" dirty="0">
                <a:ea typeface="+mn-lt"/>
                <a:cs typeface="+mn-lt"/>
              </a:rPr>
              <a:t>Phase 2: Designing and development</a:t>
            </a:r>
            <a:br>
              <a:rPr lang="en-US" b="1" dirty="0">
                <a:ea typeface="+mn-lt"/>
                <a:cs typeface="+mn-lt"/>
              </a:rPr>
            </a:br>
            <a:r>
              <a:rPr lang="en-US" dirty="0">
                <a:ea typeface="+mn-lt"/>
                <a:cs typeface="+mn-lt"/>
              </a:rPr>
              <a:t>Designing and development is further divided into various phases. This phase starts with the input from the   Requirement and Analysis phase which will lead this project to the model development phase where a model will be created and further lead to the designing of the algorithm. After completion of the designing of the algorithm phase, the focus will shift on the analysis of the algorithms and their implementation in this project.</a:t>
            </a:r>
            <a:br>
              <a:rPr lang="en-US" dirty="0">
                <a:ea typeface="+mn-lt"/>
                <a:cs typeface="+mn-lt"/>
              </a:rPr>
            </a:br>
            <a:r>
              <a:rPr lang="en-US" b="1" dirty="0">
                <a:ea typeface="+mn-lt"/>
                <a:cs typeface="+mn-lt"/>
              </a:rPr>
              <a:t>Phase 3: Coding</a:t>
            </a:r>
            <a:br>
              <a:rPr lang="en-US" b="1" dirty="0">
                <a:ea typeface="+mn-lt"/>
                <a:cs typeface="+mn-lt"/>
              </a:rPr>
            </a:br>
            <a:r>
              <a:rPr lang="en-US" dirty="0">
                <a:ea typeface="+mn-lt"/>
                <a:cs typeface="+mn-lt"/>
              </a:rPr>
              <a:t>On receiving system design documents, the work is divided into modules/unit and distributed among the team members and actual coding is started. Since in this phase the code is produced so it is the main focus of the developers. This is going to be the longest phase in this project.The implementation of this project starts in terms of writing program in the suitable programming language and developing error free executable program efficiently.</a:t>
            </a:r>
            <a:br>
              <a:rPr lang="en-US" dirty="0">
                <a:ea typeface="+mn-lt"/>
                <a:cs typeface="+mn-lt"/>
              </a:rPr>
            </a:br>
            <a:r>
              <a:rPr lang="en-US" b="1" dirty="0">
                <a:ea typeface="+mn-lt"/>
                <a:cs typeface="+mn-lt"/>
              </a:rPr>
              <a:t>Phase 4: Testing</a:t>
            </a:r>
            <a:br>
              <a:rPr lang="en-US" b="1" dirty="0">
                <a:ea typeface="+mn-lt"/>
                <a:cs typeface="+mn-lt"/>
              </a:rPr>
            </a:br>
            <a:r>
              <a:rPr lang="en-US" dirty="0">
                <a:ea typeface="+mn-lt"/>
                <a:cs typeface="+mn-lt"/>
              </a:rPr>
              <a:t>Testing will be done with the help of the reserved database in order to find the accuracy of the prediction model</a:t>
            </a:r>
            <a:br>
              <a:rPr lang="en-US" dirty="0">
                <a:ea typeface="+mn-lt"/>
                <a:cs typeface="+mn-lt"/>
              </a:rPr>
            </a:br>
            <a:r>
              <a:rPr lang="en-US" b="1" dirty="0">
                <a:ea typeface="+mn-lt"/>
                <a:cs typeface="+mn-lt"/>
              </a:rPr>
              <a:t>Phase 5: </a:t>
            </a:r>
            <a:br>
              <a:rPr lang="en-US" b="1" dirty="0">
                <a:ea typeface="+mn-lt"/>
                <a:cs typeface="+mn-lt"/>
              </a:rPr>
            </a:br>
            <a:r>
              <a:rPr lang="en-US" dirty="0">
                <a:ea typeface="+mn-lt"/>
                <a:cs typeface="+mn-lt"/>
              </a:rPr>
              <a:t>Integrating and implementing all the above phases.</a:t>
            </a:r>
            <a:endParaRPr lang="en-US" dirty="0"/>
          </a:p>
          <a:p>
            <a:pPr marL="342265" indent="-342265"/>
            <a:endParaRPr lang="en-US" dirty="0">
              <a:cs typeface="Calibri"/>
            </a:endParaRPr>
          </a:p>
        </p:txBody>
      </p:sp>
    </p:spTree>
    <p:extLst>
      <p:ext uri="{BB962C8B-B14F-4D97-AF65-F5344CB8AC3E}">
        <p14:creationId xmlns:p14="http://schemas.microsoft.com/office/powerpoint/2010/main" val="286278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reenshot (4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035" y="1043499"/>
            <a:ext cx="8625904" cy="507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763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752" y="1216574"/>
            <a:ext cx="10972800" cy="4525963"/>
          </a:xfrm>
        </p:spPr>
        <p:txBody>
          <a:bodyPr>
            <a:normAutofit lnSpcReduction="10000"/>
          </a:bodyPr>
          <a:lstStyle/>
          <a:p>
            <a:r>
              <a:rPr lang="en-US" dirty="0"/>
              <a:t>Classical waterfall model is an idealistic model for software development. It is very simple, so it can be considered as the basis for other software development life cycle models.</a:t>
            </a:r>
            <a:endParaRPr lang="en-IN" dirty="0"/>
          </a:p>
          <a:p>
            <a:r>
              <a:rPr lang="en-US" dirty="0"/>
              <a:t>Classical waterfall model divides the life cycle into a set of phases. This model considers that one phase can be started after completion of the previous phase. That is the output of one phase will be the input to the next phase. Thus the development process can be considered as a sequential flow in the waterfall. Here the phases do not overlap with each other.</a:t>
            </a:r>
            <a:endParaRPr lang="en-IN" dirty="0"/>
          </a:p>
          <a:p>
            <a:endParaRPr lang="en-IN" dirty="0"/>
          </a:p>
        </p:txBody>
      </p:sp>
    </p:spTree>
    <p:extLst>
      <p:ext uri="{BB962C8B-B14F-4D97-AF65-F5344CB8AC3E}">
        <p14:creationId xmlns:p14="http://schemas.microsoft.com/office/powerpoint/2010/main" val="310607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04295C-C75F-4373-89D8-CF3049B3CF15}"/>
              </a:ext>
            </a:extLst>
          </p:cNvPr>
          <p:cNvPicPr>
            <a:picLocks noChangeAspect="1"/>
          </p:cNvPicPr>
          <p:nvPr/>
        </p:nvPicPr>
        <p:blipFill>
          <a:blip r:embed="rId2"/>
          <a:stretch>
            <a:fillRect/>
          </a:stretch>
        </p:blipFill>
        <p:spPr>
          <a:xfrm>
            <a:off x="1195753" y="1111348"/>
            <a:ext cx="3334044" cy="5444196"/>
          </a:xfrm>
          <a:prstGeom prst="rect">
            <a:avLst/>
          </a:prstGeom>
        </p:spPr>
      </p:pic>
      <p:sp>
        <p:nvSpPr>
          <p:cNvPr id="4" name="TextBox 3">
            <a:extLst>
              <a:ext uri="{FF2B5EF4-FFF2-40B4-BE49-F238E27FC236}">
                <a16:creationId xmlns:a16="http://schemas.microsoft.com/office/drawing/2014/main" id="{B39F316C-9976-46E0-9933-6F1C9B81E1F0}"/>
              </a:ext>
            </a:extLst>
          </p:cNvPr>
          <p:cNvSpPr txBox="1"/>
          <p:nvPr/>
        </p:nvSpPr>
        <p:spPr>
          <a:xfrm>
            <a:off x="2166425" y="506436"/>
            <a:ext cx="7315200" cy="461665"/>
          </a:xfrm>
          <a:prstGeom prst="rect">
            <a:avLst/>
          </a:prstGeom>
          <a:noFill/>
        </p:spPr>
        <p:txBody>
          <a:bodyPr wrap="square" rtlCol="0">
            <a:spAutoFit/>
          </a:bodyPr>
          <a:lstStyle/>
          <a:p>
            <a:pPr algn="ctr"/>
            <a:r>
              <a:rPr lang="en-IN" sz="2400" b="1" dirty="0"/>
              <a:t>Project Flowchart </a:t>
            </a:r>
          </a:p>
        </p:txBody>
      </p:sp>
      <p:pic>
        <p:nvPicPr>
          <p:cNvPr id="5" name="Picture 4">
            <a:extLst>
              <a:ext uri="{FF2B5EF4-FFF2-40B4-BE49-F238E27FC236}">
                <a16:creationId xmlns:a16="http://schemas.microsoft.com/office/drawing/2014/main" id="{49DEE063-1921-46BF-8078-CDE2416B604A}"/>
              </a:ext>
            </a:extLst>
          </p:cNvPr>
          <p:cNvPicPr>
            <a:picLocks noChangeAspect="1"/>
          </p:cNvPicPr>
          <p:nvPr/>
        </p:nvPicPr>
        <p:blipFill>
          <a:blip r:embed="rId3"/>
          <a:stretch>
            <a:fillRect/>
          </a:stretch>
        </p:blipFill>
        <p:spPr>
          <a:xfrm>
            <a:off x="4876800" y="1111348"/>
            <a:ext cx="5209735" cy="5349238"/>
          </a:xfrm>
          <a:prstGeom prst="rect">
            <a:avLst/>
          </a:prstGeom>
        </p:spPr>
      </p:pic>
    </p:spTree>
    <p:extLst>
      <p:ext uri="{BB962C8B-B14F-4D97-AF65-F5344CB8AC3E}">
        <p14:creationId xmlns:p14="http://schemas.microsoft.com/office/powerpoint/2010/main" val="30364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6" y="391608"/>
            <a:ext cx="12192000" cy="564910"/>
          </a:xfrm>
        </p:spPr>
        <p:txBody>
          <a:bodyPr>
            <a:normAutofit fontScale="90000"/>
          </a:bodyPr>
          <a:lstStyle/>
          <a:p>
            <a:r>
              <a:rPr lang="en-US" b="1" u="sng" dirty="0" smtClean="0">
                <a:solidFill>
                  <a:schemeClr val="tx1"/>
                </a:solidFill>
              </a:rPr>
              <a:t>Socket Programming</a:t>
            </a:r>
            <a:endParaRPr lang="en-US" b="1" u="sng" dirty="0">
              <a:solidFill>
                <a:schemeClr val="tx1"/>
              </a:solidFill>
            </a:endParaRPr>
          </a:p>
        </p:txBody>
      </p:sp>
      <p:sp>
        <p:nvSpPr>
          <p:cNvPr id="3" name="Rectangle 2"/>
          <p:cNvSpPr/>
          <p:nvPr/>
        </p:nvSpPr>
        <p:spPr>
          <a:xfrm>
            <a:off x="1108363" y="1219201"/>
            <a:ext cx="9074727" cy="3908762"/>
          </a:xfrm>
          <a:prstGeom prst="rect">
            <a:avLst/>
          </a:prstGeom>
        </p:spPr>
        <p:txBody>
          <a:bodyPr wrap="square">
            <a:spAutoFit/>
          </a:bodyPr>
          <a:lstStyle/>
          <a:p>
            <a:r>
              <a:rPr lang="en-US" sz="2000" dirty="0">
                <a:latin typeface="urw-din"/>
              </a:rPr>
              <a:t>Socket programming </a:t>
            </a:r>
            <a:r>
              <a:rPr lang="en-US" sz="2000" dirty="0" smtClean="0">
                <a:latin typeface="urw-din"/>
              </a:rPr>
              <a:t>helps us to connect 2 </a:t>
            </a:r>
            <a:r>
              <a:rPr lang="en-US" sz="2000" dirty="0">
                <a:latin typeface="urw-din"/>
              </a:rPr>
              <a:t>nodes on a </a:t>
            </a:r>
            <a:r>
              <a:rPr lang="en-US" sz="2000" dirty="0" smtClean="0">
                <a:latin typeface="urw-din"/>
              </a:rPr>
              <a:t>network so that they can communicate effortlessly. </a:t>
            </a:r>
            <a:r>
              <a:rPr lang="en-US" sz="2000" dirty="0">
                <a:latin typeface="urw-din"/>
              </a:rPr>
              <a:t>A</a:t>
            </a:r>
            <a:r>
              <a:rPr lang="en-US" sz="2000" dirty="0" smtClean="0">
                <a:latin typeface="urw-din"/>
              </a:rPr>
              <a:t> socket(node</a:t>
            </a:r>
            <a:r>
              <a:rPr lang="en-US" sz="2000" dirty="0">
                <a:latin typeface="urw-din"/>
              </a:rPr>
              <a:t>) listens on a particular port at an IP, while other socket reaches out to the other to form a connection. Server forms the listener socket while client reaches out to the </a:t>
            </a:r>
            <a:r>
              <a:rPr lang="en-US" sz="2000" dirty="0" smtClean="0">
                <a:latin typeface="urw-din"/>
              </a:rPr>
              <a:t>server</a:t>
            </a:r>
            <a:r>
              <a:rPr lang="en-US" dirty="0" smtClean="0">
                <a:latin typeface="urw-din"/>
              </a:rPr>
              <a:t>. </a:t>
            </a:r>
          </a:p>
          <a:p>
            <a:r>
              <a:rPr lang="en-US" sz="2400" u="sng" dirty="0"/>
              <a:t>Server</a:t>
            </a:r>
            <a:r>
              <a:rPr lang="en-US" sz="2400" dirty="0"/>
              <a:t> </a:t>
            </a:r>
            <a:endParaRPr lang="en-US" sz="2400" dirty="0" smtClean="0"/>
          </a:p>
          <a:p>
            <a:r>
              <a:rPr lang="en-US" sz="2400" dirty="0"/>
              <a:t>P</a:t>
            </a:r>
            <a:r>
              <a:rPr lang="en-US" sz="2400" dirty="0" smtClean="0"/>
              <a:t>assively </a:t>
            </a:r>
            <a:r>
              <a:rPr lang="en-US" sz="2400" dirty="0"/>
              <a:t>waits for and responds to clients </a:t>
            </a:r>
            <a:endParaRPr lang="en-US" sz="2400" dirty="0" smtClean="0"/>
          </a:p>
          <a:p>
            <a:r>
              <a:rPr lang="en-US" sz="2400" dirty="0"/>
              <a:t>P</a:t>
            </a:r>
            <a:r>
              <a:rPr lang="en-US" sz="2400" dirty="0" smtClean="0"/>
              <a:t>assive </a:t>
            </a:r>
            <a:r>
              <a:rPr lang="en-US" sz="2400" dirty="0"/>
              <a:t>socket </a:t>
            </a:r>
            <a:endParaRPr lang="en-US" sz="2400" dirty="0" smtClean="0"/>
          </a:p>
          <a:p>
            <a:r>
              <a:rPr lang="en-US" sz="2400" u="sng" dirty="0" smtClean="0"/>
              <a:t>Client </a:t>
            </a:r>
          </a:p>
          <a:p>
            <a:r>
              <a:rPr lang="en-US" sz="2400" dirty="0" smtClean="0"/>
              <a:t>Initiates </a:t>
            </a:r>
            <a:r>
              <a:rPr lang="en-US" sz="2400" dirty="0"/>
              <a:t>the communication </a:t>
            </a:r>
            <a:endParaRPr lang="en-US" sz="2400" dirty="0" smtClean="0"/>
          </a:p>
          <a:p>
            <a:r>
              <a:rPr lang="en-US" sz="2400" dirty="0"/>
              <a:t>M</a:t>
            </a:r>
            <a:r>
              <a:rPr lang="en-US" sz="2400" dirty="0" smtClean="0"/>
              <a:t>ust </a:t>
            </a:r>
            <a:r>
              <a:rPr lang="en-US" sz="2400" dirty="0"/>
              <a:t>know the address and the port of the server </a:t>
            </a:r>
            <a:endParaRPr lang="en-US" sz="2400" dirty="0" smtClean="0"/>
          </a:p>
          <a:p>
            <a:r>
              <a:rPr lang="en-US" sz="2400" dirty="0"/>
              <a:t>A</a:t>
            </a:r>
            <a:r>
              <a:rPr lang="en-US" sz="2400" dirty="0" smtClean="0"/>
              <a:t>ctive </a:t>
            </a:r>
            <a:r>
              <a:rPr lang="en-US" sz="2400" dirty="0"/>
              <a:t>socket</a:t>
            </a:r>
          </a:p>
        </p:txBody>
      </p:sp>
    </p:spTree>
    <p:extLst>
      <p:ext uri="{BB962C8B-B14F-4D97-AF65-F5344CB8AC3E}">
        <p14:creationId xmlns:p14="http://schemas.microsoft.com/office/powerpoint/2010/main" val="1997820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cket Programming in 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821" y="1357313"/>
            <a:ext cx="5139588" cy="481358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71475" y="318438"/>
            <a:ext cx="12192000" cy="564910"/>
          </a:xfrm>
        </p:spPr>
        <p:txBody>
          <a:bodyPr>
            <a:normAutofit/>
          </a:bodyPr>
          <a:lstStyle/>
          <a:p>
            <a:r>
              <a:rPr lang="en-US" sz="2800" b="1" u="sng" dirty="0" smtClean="0">
                <a:solidFill>
                  <a:schemeClr val="tx1"/>
                </a:solidFill>
              </a:rPr>
              <a:t>State </a:t>
            </a:r>
            <a:r>
              <a:rPr lang="en-US" sz="2800" b="1" u="sng" dirty="0">
                <a:solidFill>
                  <a:schemeClr val="tx1"/>
                </a:solidFill>
              </a:rPr>
              <a:t>diagram for server and client model</a:t>
            </a:r>
          </a:p>
        </p:txBody>
      </p:sp>
    </p:spTree>
    <p:extLst>
      <p:ext uri="{BB962C8B-B14F-4D97-AF65-F5344CB8AC3E}">
        <p14:creationId xmlns:p14="http://schemas.microsoft.com/office/powerpoint/2010/main" val="409352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7026"/>
            <a:ext cx="12192000" cy="564910"/>
          </a:xfrm>
        </p:spPr>
        <p:txBody>
          <a:bodyPr>
            <a:normAutofit fontScale="90000"/>
          </a:bodyPr>
          <a:lstStyle/>
          <a:p>
            <a:r>
              <a:rPr lang="en-US" b="1" dirty="0" smtClean="0">
                <a:solidFill>
                  <a:schemeClr val="tx1"/>
                </a:solidFill>
              </a:rPr>
              <a:t>Connection Established between Server &amp; Client</a:t>
            </a:r>
            <a:endParaRPr lang="en-US" b="1"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3" y="2291196"/>
            <a:ext cx="4800600" cy="204527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908" y="2190317"/>
            <a:ext cx="4905375" cy="2146156"/>
          </a:xfrm>
          <a:prstGeom prst="rect">
            <a:avLst/>
          </a:prstGeom>
        </p:spPr>
      </p:pic>
    </p:spTree>
    <p:extLst>
      <p:ext uri="{BB962C8B-B14F-4D97-AF65-F5344CB8AC3E}">
        <p14:creationId xmlns:p14="http://schemas.microsoft.com/office/powerpoint/2010/main" val="234701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3172"/>
            <a:ext cx="12192000" cy="564910"/>
          </a:xfrm>
        </p:spPr>
        <p:txBody>
          <a:bodyPr>
            <a:normAutofit fontScale="90000"/>
          </a:bodyPr>
          <a:lstStyle/>
          <a:p>
            <a:r>
              <a:rPr lang="en-US" u="sng" dirty="0" smtClean="0">
                <a:solidFill>
                  <a:schemeClr val="tx1"/>
                </a:solidFill>
              </a:rPr>
              <a:t>File Transfer in Socket Programming</a:t>
            </a:r>
            <a:endParaRPr lang="en-US" u="sng"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73" y="1454728"/>
            <a:ext cx="6715125" cy="126277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070" y="3208191"/>
            <a:ext cx="6534150" cy="1322245"/>
          </a:xfrm>
          <a:prstGeom prst="rect">
            <a:avLst/>
          </a:prstGeom>
        </p:spPr>
      </p:pic>
    </p:spTree>
    <p:extLst>
      <p:ext uri="{BB962C8B-B14F-4D97-AF65-F5344CB8AC3E}">
        <p14:creationId xmlns:p14="http://schemas.microsoft.com/office/powerpoint/2010/main" val="2920002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5BAAA0-6044-451C-B8D7-8A88D453D8CC}"/>
              </a:ext>
            </a:extLst>
          </p:cNvPr>
          <p:cNvSpPr txBox="1"/>
          <p:nvPr/>
        </p:nvSpPr>
        <p:spPr>
          <a:xfrm>
            <a:off x="140677" y="351692"/>
            <a:ext cx="10578905" cy="461665"/>
          </a:xfrm>
          <a:prstGeom prst="rect">
            <a:avLst/>
          </a:prstGeom>
          <a:noFill/>
        </p:spPr>
        <p:txBody>
          <a:bodyPr wrap="square" rtlCol="0">
            <a:spAutoFit/>
          </a:bodyPr>
          <a:lstStyle/>
          <a:p>
            <a:pPr algn="ctr"/>
            <a:r>
              <a:rPr lang="en-IN" sz="2400" b="1" u="sng" dirty="0"/>
              <a:t>DES (Data Encryption Standard)</a:t>
            </a:r>
          </a:p>
        </p:txBody>
      </p:sp>
      <p:sp>
        <p:nvSpPr>
          <p:cNvPr id="5" name="TextBox 4">
            <a:extLst>
              <a:ext uri="{FF2B5EF4-FFF2-40B4-BE49-F238E27FC236}">
                <a16:creationId xmlns:a16="http://schemas.microsoft.com/office/drawing/2014/main" id="{9846608B-8ECC-4CFB-AB7C-AFC9C5975D81}"/>
              </a:ext>
            </a:extLst>
          </p:cNvPr>
          <p:cNvSpPr txBox="1"/>
          <p:nvPr/>
        </p:nvSpPr>
        <p:spPr>
          <a:xfrm>
            <a:off x="675248" y="1041009"/>
            <a:ext cx="3873305" cy="969496"/>
          </a:xfrm>
          <a:prstGeom prst="rect">
            <a:avLst/>
          </a:prstGeom>
          <a:noFill/>
        </p:spPr>
        <p:txBody>
          <a:bodyPr wrap="square" rtlCol="0">
            <a:spAutoFit/>
          </a:bodyPr>
          <a:lstStyle/>
          <a:p>
            <a:r>
              <a:rPr lang="en-IN" dirty="0"/>
              <a:t>DES uses Symmetric System which both sender and receiver uses the same key.</a:t>
            </a:r>
          </a:p>
        </p:txBody>
      </p:sp>
      <p:sp>
        <p:nvSpPr>
          <p:cNvPr id="6" name="TextBox 5">
            <a:extLst>
              <a:ext uri="{FF2B5EF4-FFF2-40B4-BE49-F238E27FC236}">
                <a16:creationId xmlns:a16="http://schemas.microsoft.com/office/drawing/2014/main" id="{2BCC7BAB-B1A9-4B72-A8B0-55BA73543E88}"/>
              </a:ext>
            </a:extLst>
          </p:cNvPr>
          <p:cNvSpPr txBox="1"/>
          <p:nvPr/>
        </p:nvSpPr>
        <p:spPr>
          <a:xfrm>
            <a:off x="5866228" y="1041009"/>
            <a:ext cx="5303520" cy="969496"/>
          </a:xfrm>
          <a:prstGeom prst="rect">
            <a:avLst/>
          </a:prstGeom>
          <a:noFill/>
        </p:spPr>
        <p:txBody>
          <a:bodyPr wrap="square" rtlCol="0">
            <a:spAutoFit/>
          </a:bodyPr>
          <a:lstStyle/>
          <a:p>
            <a:r>
              <a:rPr lang="en-IN" dirty="0"/>
              <a:t>It uses 64-bit of Block Encryption in which data the transposition and substitution of data is performed with the help of predefined arrays.</a:t>
            </a:r>
          </a:p>
        </p:txBody>
      </p:sp>
      <p:sp>
        <p:nvSpPr>
          <p:cNvPr id="8" name="TextBox 7">
            <a:extLst>
              <a:ext uri="{FF2B5EF4-FFF2-40B4-BE49-F238E27FC236}">
                <a16:creationId xmlns:a16="http://schemas.microsoft.com/office/drawing/2014/main" id="{CA52A884-FF12-4C90-9790-E54E833198F1}"/>
              </a:ext>
            </a:extLst>
          </p:cNvPr>
          <p:cNvSpPr txBox="1"/>
          <p:nvPr/>
        </p:nvSpPr>
        <p:spPr>
          <a:xfrm>
            <a:off x="5641144" y="2968283"/>
            <a:ext cx="914400" cy="91440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091492C8-0DD5-4026-8C8E-A32D6CA2E3FE}"/>
              </a:ext>
            </a:extLst>
          </p:cNvPr>
          <p:cNvSpPr txBox="1"/>
          <p:nvPr/>
        </p:nvSpPr>
        <p:spPr>
          <a:xfrm>
            <a:off x="1045675" y="3683908"/>
            <a:ext cx="2354946" cy="162094"/>
          </a:xfrm>
          <a:prstGeom prst="rect">
            <a:avLst/>
          </a:prstGeom>
          <a:noFill/>
        </p:spPr>
        <p:txBody>
          <a:bodyPr wrap="square" rtlCol="0">
            <a:spAutoFit/>
          </a:bodyPr>
          <a:lstStyle/>
          <a:p>
            <a:endParaRPr lang="en-IN" dirty="0"/>
          </a:p>
        </p:txBody>
      </p:sp>
      <p:pic>
        <p:nvPicPr>
          <p:cNvPr id="1051" name="Picture 27">
            <a:extLst>
              <a:ext uri="{FF2B5EF4-FFF2-40B4-BE49-F238E27FC236}">
                <a16:creationId xmlns:a16="http://schemas.microsoft.com/office/drawing/2014/main" id="{FCDD2B3C-F0F3-44FA-BD99-BAC1AA3D6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029" y="2238157"/>
            <a:ext cx="7116397" cy="438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118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F54C27-38D1-4201-8A31-0E690B480921}"/>
              </a:ext>
            </a:extLst>
          </p:cNvPr>
          <p:cNvSpPr txBox="1"/>
          <p:nvPr/>
        </p:nvSpPr>
        <p:spPr>
          <a:xfrm>
            <a:off x="520505" y="412550"/>
            <a:ext cx="9172135" cy="384721"/>
          </a:xfrm>
          <a:prstGeom prst="rect">
            <a:avLst/>
          </a:prstGeom>
          <a:noFill/>
        </p:spPr>
        <p:txBody>
          <a:bodyPr wrap="square" rtlCol="0">
            <a:spAutoFit/>
          </a:bodyPr>
          <a:lstStyle/>
          <a:p>
            <a:r>
              <a:rPr lang="en-IN" dirty="0"/>
              <a:t>Steps for DES implementation :- </a:t>
            </a:r>
          </a:p>
        </p:txBody>
      </p:sp>
      <p:sp>
        <p:nvSpPr>
          <p:cNvPr id="4" name="TextBox 3">
            <a:extLst>
              <a:ext uri="{FF2B5EF4-FFF2-40B4-BE49-F238E27FC236}">
                <a16:creationId xmlns:a16="http://schemas.microsoft.com/office/drawing/2014/main" id="{17271DBF-8BEC-4951-B2E8-20267440F836}"/>
              </a:ext>
            </a:extLst>
          </p:cNvPr>
          <p:cNvSpPr txBox="1"/>
          <p:nvPr/>
        </p:nvSpPr>
        <p:spPr>
          <a:xfrm>
            <a:off x="647114" y="1127156"/>
            <a:ext cx="8862646" cy="969496"/>
          </a:xfrm>
          <a:prstGeom prst="rect">
            <a:avLst/>
          </a:prstGeom>
          <a:noFill/>
        </p:spPr>
        <p:txBody>
          <a:bodyPr wrap="square" rtlCol="0">
            <a:spAutoFit/>
          </a:bodyPr>
          <a:lstStyle/>
          <a:p>
            <a:r>
              <a:rPr lang="en-IN" dirty="0"/>
              <a:t>1- At first DES uses 64 bit key but every 8</a:t>
            </a:r>
            <a:r>
              <a:rPr lang="en-IN" baseline="30000" dirty="0"/>
              <a:t>th</a:t>
            </a:r>
            <a:r>
              <a:rPr lang="en-IN" dirty="0"/>
              <a:t> bit of key is discarded and thus make it to 56 bit key.</a:t>
            </a:r>
          </a:p>
          <a:p>
            <a:endParaRPr lang="en-IN" dirty="0"/>
          </a:p>
        </p:txBody>
      </p:sp>
      <p:pic>
        <p:nvPicPr>
          <p:cNvPr id="2050" name="Picture 2">
            <a:extLst>
              <a:ext uri="{FF2B5EF4-FFF2-40B4-BE49-F238E27FC236}">
                <a16:creationId xmlns:a16="http://schemas.microsoft.com/office/drawing/2014/main" id="{4367FA3C-E777-4F7B-97C9-8ED9275A8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240" y="1717706"/>
            <a:ext cx="5981700" cy="1181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AB21DA-5407-4207-91D5-1131E1A57B68}"/>
              </a:ext>
            </a:extLst>
          </p:cNvPr>
          <p:cNvSpPr txBox="1"/>
          <p:nvPr/>
        </p:nvSpPr>
        <p:spPr>
          <a:xfrm>
            <a:off x="745588" y="3179298"/>
            <a:ext cx="8764171" cy="2723823"/>
          </a:xfrm>
          <a:prstGeom prst="rect">
            <a:avLst/>
          </a:prstGeom>
          <a:noFill/>
        </p:spPr>
        <p:txBody>
          <a:bodyPr wrap="square" rtlCol="0">
            <a:spAutoFit/>
          </a:bodyPr>
          <a:lstStyle/>
          <a:p>
            <a:r>
              <a:rPr lang="en-IN" dirty="0"/>
              <a:t>2- Now DES works on two major principles :- Substitution and Transposition . So initially blocks of 64 bit data is handed over to initial permutation data.</a:t>
            </a:r>
          </a:p>
          <a:p>
            <a:r>
              <a:rPr lang="en-IN" dirty="0"/>
              <a:t>3- Now IP result into two equal halves of blocks Left Plain Text(LPT) and Right Plain Text(RPT).</a:t>
            </a:r>
          </a:p>
          <a:p>
            <a:r>
              <a:rPr lang="en-IN" b="0" i="0" dirty="0">
                <a:effectLst/>
                <a:latin typeface="var(--font-din)"/>
              </a:rPr>
              <a:t>4- Now each LPT and RPT to go through 16 rounds of encryption process.</a:t>
            </a:r>
          </a:p>
          <a:p>
            <a:r>
              <a:rPr lang="en-IN" dirty="0"/>
              <a:t>5- </a:t>
            </a:r>
            <a:r>
              <a:rPr lang="en-IN" b="0" i="0" dirty="0">
                <a:effectLst/>
                <a:latin typeface="var(--font-din)"/>
              </a:rPr>
              <a:t>In the end, LPT and RPT are re-joined and a Final Permutation (FP) is performed on the combined block.</a:t>
            </a:r>
          </a:p>
          <a:p>
            <a:pPr algn="l" fontAlgn="base"/>
            <a:r>
              <a:rPr lang="en-IN" dirty="0">
                <a:latin typeface="var(--font-din)"/>
              </a:rPr>
              <a:t>6</a:t>
            </a:r>
            <a:r>
              <a:rPr lang="en-IN" b="0" i="0" dirty="0">
                <a:effectLst/>
                <a:latin typeface="var(--font-din)"/>
              </a:rPr>
              <a:t>- The result of this process produces 64 bit cipher text.</a:t>
            </a:r>
          </a:p>
          <a:p>
            <a:endParaRPr lang="en-IN" dirty="0"/>
          </a:p>
        </p:txBody>
      </p:sp>
    </p:spTree>
    <p:extLst>
      <p:ext uri="{BB962C8B-B14F-4D97-AF65-F5344CB8AC3E}">
        <p14:creationId xmlns:p14="http://schemas.microsoft.com/office/powerpoint/2010/main" val="675894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a:off x="664779" y="2794436"/>
            <a:ext cx="10862441" cy="953813"/>
          </a:xfrm>
        </p:spPr>
        <p:txBody>
          <a:bodyPr/>
          <a:lstStyle/>
          <a:p>
            <a:r>
              <a:rPr lang="en-US" b="1" dirty="0" smtClean="0">
                <a:solidFill>
                  <a:srgbClr val="FF0000"/>
                </a:solidFill>
                <a:cs typeface="Calibri"/>
              </a:rPr>
              <a:t>Implementation of Encryption &amp; Decryption</a:t>
            </a:r>
            <a:r>
              <a:rPr lang="en-US" b="1" dirty="0">
                <a:solidFill>
                  <a:srgbClr val="FF0000"/>
                </a:solidFill>
                <a:cs typeface="Calibri"/>
              </a:rPr>
              <a:t> </a:t>
            </a:r>
            <a:r>
              <a:rPr lang="en-US" b="1" dirty="0" smtClean="0">
                <a:solidFill>
                  <a:srgbClr val="FF0000"/>
                </a:solidFill>
                <a:cs typeface="Calibri"/>
              </a:rPr>
              <a:t>Algorithm</a:t>
            </a:r>
            <a:endParaRPr lang="en-US" b="1" dirty="0">
              <a:solidFill>
                <a:srgbClr val="FF0000"/>
              </a:solidFill>
              <a:cs typeface="Calibri"/>
            </a:endParaRPr>
          </a:p>
        </p:txBody>
      </p:sp>
      <p:pic>
        <p:nvPicPr>
          <p:cNvPr id="4" name="Picture 3"/>
          <p:cNvPicPr>
            <a:picLocks noChangeAspect="1"/>
          </p:cNvPicPr>
          <p:nvPr/>
        </p:nvPicPr>
        <p:blipFill>
          <a:blip r:embed="rId2"/>
          <a:stretch>
            <a:fillRect/>
          </a:stretch>
        </p:blipFill>
        <p:spPr>
          <a:xfrm>
            <a:off x="4133474" y="63215"/>
            <a:ext cx="3925052" cy="1639422"/>
          </a:xfrm>
          <a:prstGeom prst="rect">
            <a:avLst/>
          </a:prstGeom>
        </p:spPr>
      </p:pic>
      <p:sp>
        <p:nvSpPr>
          <p:cNvPr id="5" name="Subtitle 2"/>
          <p:cNvSpPr>
            <a:spLocks noGrp="1"/>
          </p:cNvSpPr>
          <p:nvPr/>
        </p:nvSpPr>
        <p:spPr>
          <a:xfrm>
            <a:off x="458767" y="4254728"/>
            <a:ext cx="11314475" cy="2065283"/>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400" b="1" dirty="0">
                <a:solidFill>
                  <a:srgbClr val="003683"/>
                </a:solidFill>
              </a:rPr>
              <a:t>Prabal Bansal        Prithvi Chauhan       Rohit Singh Chauhan           Sanjay Singh Chauhan</a:t>
            </a:r>
            <a:endParaRPr lang="en-US" sz="2400" b="1" dirty="0">
              <a:solidFill>
                <a:srgbClr val="003683"/>
              </a:solidFill>
              <a:cs typeface="Calibri"/>
            </a:endParaRPr>
          </a:p>
          <a:p>
            <a:r>
              <a:rPr lang="en-US" sz="2400" b="1" dirty="0">
                <a:solidFill>
                  <a:srgbClr val="003683"/>
                </a:solidFill>
              </a:rPr>
              <a:t>  500068861            500068398                500069845                             </a:t>
            </a:r>
            <a:r>
              <a:rPr lang="en-US" sz="2400" b="1" dirty="0" smtClean="0">
                <a:solidFill>
                  <a:srgbClr val="003683"/>
                </a:solidFill>
              </a:rPr>
              <a:t>500067645</a:t>
            </a:r>
            <a:r>
              <a:rPr lang="en-IN" b="1" dirty="0">
                <a:solidFill>
                  <a:srgbClr val="EF3E40"/>
                </a:solidFill>
              </a:rPr>
              <a:t>  </a:t>
            </a:r>
            <a:endParaRPr lang="en-IN" b="1" dirty="0">
              <a:solidFill>
                <a:srgbClr val="EF3E40"/>
              </a:solidFill>
              <a:cs typeface="Calibri"/>
            </a:endParaRPr>
          </a:p>
          <a:p>
            <a:pPr algn="r"/>
            <a:r>
              <a:rPr lang="en-IN" sz="2000" b="1" i="1" dirty="0">
                <a:solidFill>
                  <a:srgbClr val="EF3E40"/>
                </a:solidFill>
              </a:rPr>
              <a:t>Under the guidance of Mr.Amrendra Nath Tripathi </a:t>
            </a:r>
            <a:endParaRPr lang="en-IN" sz="2000" b="1" i="1" dirty="0">
              <a:solidFill>
                <a:srgbClr val="EF3E40"/>
              </a:solidFill>
              <a:cs typeface="Calibri"/>
            </a:endParaRPr>
          </a:p>
          <a:p>
            <a:pPr algn="r"/>
            <a:endParaRPr lang="en-IN" sz="2000" b="1" dirty="0">
              <a:solidFill>
                <a:schemeClr val="tx1"/>
              </a:solidFill>
            </a:endParaRPr>
          </a:p>
        </p:txBody>
      </p:sp>
      <p:sp>
        <p:nvSpPr>
          <p:cNvPr id="6" name="Title 1"/>
          <p:cNvSpPr txBox="1">
            <a:spLocks/>
          </p:cNvSpPr>
          <p:nvPr/>
        </p:nvSpPr>
        <p:spPr>
          <a:xfrm>
            <a:off x="1721227" y="1938004"/>
            <a:ext cx="8321408" cy="1167803"/>
          </a:xfrm>
          <a:prstGeom prst="rect">
            <a:avLst/>
          </a:prstGeom>
        </p:spPr>
        <p:txBody>
          <a:bodyPr vert="horz" lIns="91438" tIns="45719" rIns="91438" bIns="45719" rtlCol="0" anchor="ctr">
            <a:normAutofit fontScale="62500" lnSpcReduction="20000"/>
          </a:bodyPr>
          <a:lstStyle>
            <a:lvl1pPr algn="ctr" defTabSz="457189" rtl="0" eaLnBrk="1" latinLnBrk="0" hangingPunct="1">
              <a:spcBef>
                <a:spcPct val="0"/>
              </a:spcBef>
              <a:buNone/>
              <a:defRPr sz="3600" b="0" kern="1200">
                <a:solidFill>
                  <a:schemeClr val="tx1">
                    <a:lumMod val="65000"/>
                    <a:lumOff val="35000"/>
                  </a:schemeClr>
                </a:solidFill>
                <a:latin typeface="+mn-lt"/>
                <a:ea typeface="+mj-ea"/>
                <a:cs typeface="+mj-cs"/>
              </a:defRPr>
            </a:lvl1pPr>
          </a:lstStyle>
          <a:p>
            <a:r>
              <a:rPr lang="en-IN" dirty="0"/>
              <a:t> </a:t>
            </a:r>
            <a:r>
              <a:rPr lang="en-IN" sz="9800" spc="-300" dirty="0">
                <a:effectLst>
                  <a:outerShdw blurRad="38100" dist="38100" dir="2700000" algn="tl">
                    <a:srgbClr val="000000">
                      <a:alpha val="43137"/>
                    </a:srgbClr>
                  </a:outerShdw>
                </a:effectLst>
              </a:rPr>
              <a:t>MINOR-1  </a:t>
            </a:r>
            <a:r>
              <a:rPr lang="en-IN" spc="-300" dirty="0">
                <a:effectLst>
                  <a:outerShdw blurRad="38100" dist="38100" dir="2700000" algn="tl">
                    <a:srgbClr val="000000">
                      <a:alpha val="43137"/>
                    </a:srgbClr>
                  </a:outerShdw>
                </a:effectLst>
              </a:rPr>
              <a:t>    </a:t>
            </a:r>
            <a:br>
              <a:rPr lang="en-IN" spc="-300" dirty="0">
                <a:effectLst>
                  <a:outerShdw blurRad="38100" dist="38100" dir="2700000" algn="tl">
                    <a:srgbClr val="000000">
                      <a:alpha val="43137"/>
                    </a:srgbClr>
                  </a:outerShdw>
                </a:effectLst>
              </a:rPr>
            </a:br>
            <a:endParaRPr lang="en-IN" spc="-3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6067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5F5463-A35A-4ADD-ADBC-37312B9EA911}"/>
              </a:ext>
            </a:extLst>
          </p:cNvPr>
          <p:cNvSpPr txBox="1"/>
          <p:nvPr/>
        </p:nvSpPr>
        <p:spPr>
          <a:xfrm>
            <a:off x="703385" y="422032"/>
            <a:ext cx="9284677" cy="400110"/>
          </a:xfrm>
          <a:prstGeom prst="rect">
            <a:avLst/>
          </a:prstGeom>
          <a:noFill/>
        </p:spPr>
        <p:txBody>
          <a:bodyPr wrap="square" rtlCol="0">
            <a:spAutoFit/>
          </a:bodyPr>
          <a:lstStyle/>
          <a:p>
            <a:r>
              <a:rPr lang="en-IN" sz="2000" dirty="0"/>
              <a:t>16 rounds in DES:-</a:t>
            </a:r>
          </a:p>
        </p:txBody>
      </p:sp>
      <p:sp>
        <p:nvSpPr>
          <p:cNvPr id="4" name="TextBox 3">
            <a:extLst>
              <a:ext uri="{FF2B5EF4-FFF2-40B4-BE49-F238E27FC236}">
                <a16:creationId xmlns:a16="http://schemas.microsoft.com/office/drawing/2014/main" id="{2AA121CE-4693-492E-A77B-EABFB14A43D4}"/>
              </a:ext>
            </a:extLst>
          </p:cNvPr>
          <p:cNvSpPr txBox="1"/>
          <p:nvPr/>
        </p:nvSpPr>
        <p:spPr>
          <a:xfrm>
            <a:off x="703384" y="1125415"/>
            <a:ext cx="6400801" cy="677108"/>
          </a:xfrm>
          <a:prstGeom prst="rect">
            <a:avLst/>
          </a:prstGeom>
          <a:noFill/>
        </p:spPr>
        <p:txBody>
          <a:bodyPr wrap="square" rtlCol="0">
            <a:spAutoFit/>
          </a:bodyPr>
          <a:lstStyle/>
          <a:p>
            <a:r>
              <a:rPr lang="en-IN" b="0" i="0" dirty="0">
                <a:effectLst/>
                <a:latin typeface="urw-din"/>
              </a:rPr>
              <a:t>Each half block consists of 32 bits, and each of the 16 rounds, in turn, consists of the broad level steps outlined </a:t>
            </a:r>
            <a:r>
              <a:rPr lang="en-IN" dirty="0">
                <a:latin typeface="urw-din"/>
              </a:rPr>
              <a:t>:- </a:t>
            </a:r>
            <a:endParaRPr lang="en-IN" dirty="0"/>
          </a:p>
        </p:txBody>
      </p:sp>
      <p:pic>
        <p:nvPicPr>
          <p:cNvPr id="3074" name="Picture 2">
            <a:extLst>
              <a:ext uri="{FF2B5EF4-FFF2-40B4-BE49-F238E27FC236}">
                <a16:creationId xmlns:a16="http://schemas.microsoft.com/office/drawing/2014/main" id="{40D67E50-9DEE-45C9-844A-0CB83508D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3104" y="931985"/>
            <a:ext cx="1247775" cy="480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F86D9E-78BC-4035-A35C-F47147B68433}"/>
              </a:ext>
            </a:extLst>
          </p:cNvPr>
          <p:cNvSpPr txBox="1"/>
          <p:nvPr/>
        </p:nvSpPr>
        <p:spPr>
          <a:xfrm>
            <a:off x="703385" y="1927274"/>
            <a:ext cx="6400800" cy="969496"/>
          </a:xfrm>
          <a:prstGeom prst="rect">
            <a:avLst/>
          </a:prstGeom>
          <a:noFill/>
        </p:spPr>
        <p:txBody>
          <a:bodyPr wrap="square" rtlCol="0">
            <a:spAutoFit/>
          </a:bodyPr>
          <a:lstStyle/>
          <a:p>
            <a:r>
              <a:rPr lang="en-IN" dirty="0"/>
              <a:t>Key Transformation:- From 56 bit key a 48 bit key is generated by shifting bits in accordance with the shift array and the other bits are discarded.</a:t>
            </a:r>
          </a:p>
        </p:txBody>
      </p:sp>
      <p:sp>
        <p:nvSpPr>
          <p:cNvPr id="6" name="TextBox 5">
            <a:extLst>
              <a:ext uri="{FF2B5EF4-FFF2-40B4-BE49-F238E27FC236}">
                <a16:creationId xmlns:a16="http://schemas.microsoft.com/office/drawing/2014/main" id="{EE0267A4-0A47-40A5-A8FC-DA2484CC5241}"/>
              </a:ext>
            </a:extLst>
          </p:cNvPr>
          <p:cNvSpPr txBox="1"/>
          <p:nvPr/>
        </p:nvSpPr>
        <p:spPr>
          <a:xfrm>
            <a:off x="703385" y="3090446"/>
            <a:ext cx="6400800" cy="677108"/>
          </a:xfrm>
          <a:prstGeom prst="rect">
            <a:avLst/>
          </a:prstGeom>
          <a:noFill/>
        </p:spPr>
        <p:txBody>
          <a:bodyPr wrap="square" rtlCol="0">
            <a:spAutoFit/>
          </a:bodyPr>
          <a:lstStyle/>
          <a:p>
            <a:r>
              <a:rPr lang="en-IN" dirty="0"/>
              <a:t>Expansion Permutation :- It is performed on the LPT and RPT where they are expanded to 48 bit.</a:t>
            </a:r>
          </a:p>
        </p:txBody>
      </p:sp>
      <p:sp>
        <p:nvSpPr>
          <p:cNvPr id="7" name="TextBox 6">
            <a:extLst>
              <a:ext uri="{FF2B5EF4-FFF2-40B4-BE49-F238E27FC236}">
                <a16:creationId xmlns:a16="http://schemas.microsoft.com/office/drawing/2014/main" id="{AF63BE55-7346-4B48-830A-78687C46F61B}"/>
              </a:ext>
            </a:extLst>
          </p:cNvPr>
          <p:cNvSpPr txBox="1"/>
          <p:nvPr/>
        </p:nvSpPr>
        <p:spPr>
          <a:xfrm>
            <a:off x="703384" y="3811415"/>
            <a:ext cx="6471138" cy="677108"/>
          </a:xfrm>
          <a:prstGeom prst="rect">
            <a:avLst/>
          </a:prstGeom>
          <a:noFill/>
        </p:spPr>
        <p:txBody>
          <a:bodyPr wrap="square" rtlCol="0">
            <a:spAutoFit/>
          </a:bodyPr>
          <a:lstStyle/>
          <a:p>
            <a:r>
              <a:rPr lang="en-IN" dirty="0"/>
              <a:t>S-box permutation :-  Makes bit permutate over 8 different types.</a:t>
            </a:r>
          </a:p>
        </p:txBody>
      </p:sp>
      <p:sp>
        <p:nvSpPr>
          <p:cNvPr id="8" name="TextBox 7">
            <a:extLst>
              <a:ext uri="{FF2B5EF4-FFF2-40B4-BE49-F238E27FC236}">
                <a16:creationId xmlns:a16="http://schemas.microsoft.com/office/drawing/2014/main" id="{B843AE95-0768-4FCA-80B5-85431814437F}"/>
              </a:ext>
            </a:extLst>
          </p:cNvPr>
          <p:cNvSpPr txBox="1"/>
          <p:nvPr/>
        </p:nvSpPr>
        <p:spPr>
          <a:xfrm>
            <a:off x="703385" y="4684542"/>
            <a:ext cx="6471137" cy="677108"/>
          </a:xfrm>
          <a:prstGeom prst="rect">
            <a:avLst/>
          </a:prstGeom>
          <a:noFill/>
        </p:spPr>
        <p:txBody>
          <a:bodyPr wrap="square" rtlCol="0">
            <a:spAutoFit/>
          </a:bodyPr>
          <a:lstStyle/>
          <a:p>
            <a:r>
              <a:rPr lang="en-IN" dirty="0"/>
              <a:t>XOR and Swap:- Makes two blocks to convert into one 64 bit cipher text which Swap and XOR operations.</a:t>
            </a:r>
          </a:p>
        </p:txBody>
      </p:sp>
    </p:spTree>
    <p:extLst>
      <p:ext uri="{BB962C8B-B14F-4D97-AF65-F5344CB8AC3E}">
        <p14:creationId xmlns:p14="http://schemas.microsoft.com/office/powerpoint/2010/main" val="811039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52FFD4-61E1-40E7-B1CE-F449FA361383}"/>
              </a:ext>
            </a:extLst>
          </p:cNvPr>
          <p:cNvSpPr txBox="1"/>
          <p:nvPr/>
        </p:nvSpPr>
        <p:spPr>
          <a:xfrm>
            <a:off x="2236763" y="675249"/>
            <a:ext cx="5570806" cy="461665"/>
          </a:xfrm>
          <a:prstGeom prst="rect">
            <a:avLst/>
          </a:prstGeom>
          <a:noFill/>
        </p:spPr>
        <p:txBody>
          <a:bodyPr wrap="square" rtlCol="0">
            <a:spAutoFit/>
          </a:bodyPr>
          <a:lstStyle/>
          <a:p>
            <a:pPr algn="ctr"/>
            <a:r>
              <a:rPr lang="en-IN" sz="2400" b="1" u="sng" dirty="0"/>
              <a:t>RSA Algorithm</a:t>
            </a:r>
          </a:p>
        </p:txBody>
      </p:sp>
      <p:sp>
        <p:nvSpPr>
          <p:cNvPr id="4" name="TextBox 3">
            <a:extLst>
              <a:ext uri="{FF2B5EF4-FFF2-40B4-BE49-F238E27FC236}">
                <a16:creationId xmlns:a16="http://schemas.microsoft.com/office/drawing/2014/main" id="{148C8263-5BA9-4362-95DC-913EFE09D533}"/>
              </a:ext>
            </a:extLst>
          </p:cNvPr>
          <p:cNvSpPr txBox="1"/>
          <p:nvPr/>
        </p:nvSpPr>
        <p:spPr>
          <a:xfrm>
            <a:off x="928468" y="1547445"/>
            <a:ext cx="3896750" cy="2431435"/>
          </a:xfrm>
          <a:prstGeom prst="rect">
            <a:avLst/>
          </a:prstGeom>
          <a:noFill/>
        </p:spPr>
        <p:txBody>
          <a:bodyPr wrap="square" rtlCol="0">
            <a:spAutoFit/>
          </a:bodyPr>
          <a:lstStyle/>
          <a:p>
            <a:r>
              <a:rPr lang="en-IN" b="0" i="0" dirty="0">
                <a:effectLst/>
                <a:latin typeface="urw-din"/>
              </a:rPr>
              <a:t>RSA algorithm is asymmetric cryptography algorithm. Asymmetric actually means that it works on two different keys i.e. </a:t>
            </a:r>
            <a:r>
              <a:rPr lang="en-IN" b="1" i="0" dirty="0">
                <a:effectLst/>
                <a:latin typeface="urw-din"/>
              </a:rPr>
              <a:t>Public Key</a:t>
            </a:r>
            <a:r>
              <a:rPr lang="en-IN" b="0" i="0" dirty="0">
                <a:effectLst/>
                <a:latin typeface="urw-din"/>
              </a:rPr>
              <a:t> and </a:t>
            </a:r>
            <a:r>
              <a:rPr lang="en-IN" b="1" i="0" dirty="0">
                <a:effectLst/>
                <a:latin typeface="urw-din"/>
              </a:rPr>
              <a:t>Private Key.</a:t>
            </a:r>
            <a:r>
              <a:rPr lang="en-IN" b="0" i="0" dirty="0">
                <a:effectLst/>
                <a:latin typeface="urw-din"/>
              </a:rPr>
              <a:t> As the name describes that the Public Key is given to everyone and Private key is kept private.</a:t>
            </a:r>
            <a:endParaRPr lang="en-IN" dirty="0"/>
          </a:p>
        </p:txBody>
      </p:sp>
      <p:sp>
        <p:nvSpPr>
          <p:cNvPr id="5" name="TextBox 4">
            <a:extLst>
              <a:ext uri="{FF2B5EF4-FFF2-40B4-BE49-F238E27FC236}">
                <a16:creationId xmlns:a16="http://schemas.microsoft.com/office/drawing/2014/main" id="{C250EFCF-5DC3-4C36-9313-9B54CA153903}"/>
              </a:ext>
            </a:extLst>
          </p:cNvPr>
          <p:cNvSpPr txBox="1"/>
          <p:nvPr/>
        </p:nvSpPr>
        <p:spPr>
          <a:xfrm>
            <a:off x="5613009" y="1674055"/>
            <a:ext cx="4614203" cy="1846659"/>
          </a:xfrm>
          <a:prstGeom prst="rect">
            <a:avLst/>
          </a:prstGeom>
          <a:noFill/>
        </p:spPr>
        <p:txBody>
          <a:bodyPr wrap="square" rtlCol="0">
            <a:spAutoFit/>
          </a:bodyPr>
          <a:lstStyle/>
          <a:p>
            <a:r>
              <a:rPr lang="en-IN" b="0" i="0" dirty="0">
                <a:effectLst/>
                <a:latin typeface="urw-din"/>
              </a:rPr>
              <a:t>The idea of RSA is based on the fact that it is difficult to factorize a large integer. The public key consists of two numbers where one number is multiplication of two large prime numbers. And private key is also derived from the same two prime numbers.</a:t>
            </a:r>
            <a:endParaRPr lang="en-IN" dirty="0"/>
          </a:p>
        </p:txBody>
      </p:sp>
      <p:sp>
        <p:nvSpPr>
          <p:cNvPr id="6" name="TextBox 5">
            <a:extLst>
              <a:ext uri="{FF2B5EF4-FFF2-40B4-BE49-F238E27FC236}">
                <a16:creationId xmlns:a16="http://schemas.microsoft.com/office/drawing/2014/main" id="{7DCBCF1C-8019-4D6A-ABF3-D705765BDD9F}"/>
              </a:ext>
            </a:extLst>
          </p:cNvPr>
          <p:cNvSpPr txBox="1"/>
          <p:nvPr/>
        </p:nvSpPr>
        <p:spPr>
          <a:xfrm>
            <a:off x="928468" y="4487594"/>
            <a:ext cx="9031458" cy="1261884"/>
          </a:xfrm>
          <a:prstGeom prst="rect">
            <a:avLst/>
          </a:prstGeom>
          <a:noFill/>
        </p:spPr>
        <p:txBody>
          <a:bodyPr wrap="square" rtlCol="0">
            <a:spAutoFit/>
          </a:bodyPr>
          <a:lstStyle/>
          <a:p>
            <a:r>
              <a:rPr lang="en-IN" b="0" i="0" dirty="0">
                <a:effectLst/>
                <a:latin typeface="urw-din"/>
              </a:rPr>
              <a:t> So if somebody can factorize the large number, the private key is compromised. Therefore encryption strength totally lies on the key size and if we double or triple the key size, the strength of encryption increases exponentially. RSA keys can be typically 1024 or 2048 bits long.</a:t>
            </a:r>
            <a:endParaRPr lang="en-IN" dirty="0"/>
          </a:p>
        </p:txBody>
      </p:sp>
    </p:spTree>
    <p:extLst>
      <p:ext uri="{BB962C8B-B14F-4D97-AF65-F5344CB8AC3E}">
        <p14:creationId xmlns:p14="http://schemas.microsoft.com/office/powerpoint/2010/main" val="2077982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542852-487E-4E25-B508-A1485793C16B}"/>
              </a:ext>
            </a:extLst>
          </p:cNvPr>
          <p:cNvSpPr>
            <a:spLocks noGrp="1"/>
          </p:cNvSpPr>
          <p:nvPr>
            <p:ph idx="1"/>
          </p:nvPr>
        </p:nvSpPr>
        <p:spPr>
          <a:xfrm>
            <a:off x="345650" y="499620"/>
            <a:ext cx="10972800" cy="6249972"/>
          </a:xfrm>
        </p:spPr>
        <p:txBody>
          <a:bodyPr>
            <a:normAutofit fontScale="25000" lnSpcReduction="20000"/>
          </a:bodyPr>
          <a:lstStyle/>
          <a:p>
            <a:pPr marL="0" indent="0" algn="ctr">
              <a:buNone/>
            </a:pPr>
            <a:r>
              <a:rPr lang="en-US" sz="9600" b="1" u="sng" dirty="0"/>
              <a:t>RSA Algorithm:</a:t>
            </a:r>
          </a:p>
          <a:p>
            <a:pPr marL="0" indent="0">
              <a:buNone/>
            </a:pPr>
            <a:r>
              <a:rPr lang="en-US" sz="7200" b="1" u="sng" dirty="0"/>
              <a:t>a) Key </a:t>
            </a:r>
            <a:r>
              <a:rPr lang="en-US" sz="7200" b="1" u="sng" dirty="0" smtClean="0"/>
              <a:t>Generation </a:t>
            </a:r>
            <a:r>
              <a:rPr lang="en-US" sz="7200" b="1" u="sng" dirty="0"/>
              <a:t>:</a:t>
            </a:r>
          </a:p>
          <a:p>
            <a:pPr marL="0" indent="0">
              <a:buNone/>
            </a:pPr>
            <a:r>
              <a:rPr lang="en-US" sz="7200" dirty="0"/>
              <a:t>Select p,q…….. p and q both are the prime numbers, p≠q.</a:t>
            </a:r>
          </a:p>
          <a:p>
            <a:pPr marL="0" indent="0">
              <a:buNone/>
            </a:pPr>
            <a:r>
              <a:rPr lang="en-US" sz="7200" dirty="0"/>
              <a:t>Calculate </a:t>
            </a:r>
            <a:r>
              <a:rPr lang="en-US" sz="7200" dirty="0" smtClean="0"/>
              <a:t>n=p × q</a:t>
            </a:r>
            <a:endParaRPr lang="en-US" sz="7200" dirty="0"/>
          </a:p>
          <a:p>
            <a:pPr marL="0" indent="0">
              <a:buNone/>
            </a:pPr>
            <a:r>
              <a:rPr lang="en-US" sz="7200" dirty="0"/>
              <a:t>Calculate q(n) = (p-1) (q-1)</a:t>
            </a:r>
          </a:p>
          <a:p>
            <a:pPr marL="0" indent="0">
              <a:buNone/>
            </a:pPr>
            <a:r>
              <a:rPr lang="en-US" sz="7200" dirty="0"/>
              <a:t>Select integer….g(d ( (n), e)) =1 &amp; 1&lt; e &lt; (n)</a:t>
            </a:r>
          </a:p>
          <a:p>
            <a:pPr marL="0" indent="0">
              <a:buNone/>
            </a:pPr>
            <a:r>
              <a:rPr lang="en-US" sz="7200" dirty="0"/>
              <a:t>Calculate d; d= e-1 mod (n)</a:t>
            </a:r>
          </a:p>
          <a:p>
            <a:pPr marL="0" indent="0">
              <a:buNone/>
            </a:pPr>
            <a:r>
              <a:rPr lang="en-US" sz="7200" dirty="0"/>
              <a:t>Public Key, PU= {e, n}</a:t>
            </a:r>
          </a:p>
          <a:p>
            <a:pPr marL="0" indent="0">
              <a:buNone/>
            </a:pPr>
            <a:r>
              <a:rPr lang="en-US" sz="7200" dirty="0"/>
              <a:t>Private Key, PR ={d,n}</a:t>
            </a:r>
          </a:p>
          <a:p>
            <a:pPr marL="0" indent="0">
              <a:buNone/>
            </a:pPr>
            <a:r>
              <a:rPr lang="en-US" sz="7200" b="1" u="sng" dirty="0"/>
              <a:t>b) Encryption :</a:t>
            </a:r>
          </a:p>
          <a:p>
            <a:pPr marL="0" indent="0">
              <a:buNone/>
            </a:pPr>
            <a:r>
              <a:rPr lang="en-US" sz="7200" dirty="0"/>
              <a:t>Plaintext : m&lt;n&lt; p=""&gt;</a:t>
            </a:r>
          </a:p>
          <a:p>
            <a:pPr marL="0" indent="0">
              <a:buNone/>
            </a:pPr>
            <a:r>
              <a:rPr lang="en-US" sz="7200" dirty="0"/>
              <a:t>Ciphertext: C</a:t>
            </a:r>
          </a:p>
          <a:p>
            <a:pPr marL="0" indent="0">
              <a:buNone/>
            </a:pPr>
            <a:r>
              <a:rPr lang="en-US" sz="7200" dirty="0"/>
              <a:t>c</a:t>
            </a:r>
            <a:r>
              <a:rPr lang="en-US" sz="7200" b="1" u="sng" dirty="0"/>
              <a:t>) Decryption:</a:t>
            </a:r>
          </a:p>
          <a:p>
            <a:pPr marL="0" indent="0">
              <a:buNone/>
            </a:pPr>
            <a:r>
              <a:rPr lang="en-US" sz="7200" dirty="0"/>
              <a:t>Ciphertext: C</a:t>
            </a:r>
          </a:p>
          <a:p>
            <a:pPr marL="0" indent="0">
              <a:buNone/>
            </a:pPr>
            <a:r>
              <a:rPr lang="en-US" sz="7200" dirty="0"/>
              <a:t>Plaintext : M= Cd mod n</a:t>
            </a:r>
          </a:p>
          <a:p>
            <a:pPr marL="0" indent="0">
              <a:buNone/>
            </a:pPr>
            <a:r>
              <a:rPr lang="en-US" sz="7200" dirty="0"/>
              <a:t>Note 1 : (n) -&gt; Euler’s totient function</a:t>
            </a:r>
          </a:p>
          <a:p>
            <a:pPr marL="0" indent="0">
              <a:buNone/>
            </a:pPr>
            <a:r>
              <a:rPr lang="en-US" sz="7200" dirty="0"/>
              <a:t>Note 2: Relationship between C and d is expressed as:</a:t>
            </a:r>
          </a:p>
          <a:p>
            <a:pPr marL="0" indent="0">
              <a:buNone/>
            </a:pPr>
            <a:r>
              <a:rPr lang="en-US" sz="7200" dirty="0"/>
              <a:t>ed (mod (n))=1</a:t>
            </a:r>
          </a:p>
          <a:p>
            <a:pPr marL="0" indent="0">
              <a:buNone/>
            </a:pPr>
            <a:r>
              <a:rPr lang="en-US" sz="7200" dirty="0"/>
              <a:t>ed = 1 mod (n)</a:t>
            </a:r>
          </a:p>
          <a:p>
            <a:pPr marL="0" indent="0">
              <a:buNone/>
            </a:pPr>
            <a:r>
              <a:rPr lang="en-US" sz="7200" dirty="0"/>
              <a:t>d = e−1e−1 mod (n)</a:t>
            </a:r>
          </a:p>
          <a:p>
            <a:pPr marL="0" indent="0">
              <a:buNone/>
            </a:pPr>
            <a:endParaRPr lang="en-US" sz="7200" dirty="0"/>
          </a:p>
          <a:p>
            <a:pPr marL="0" indent="0">
              <a:buNone/>
            </a:pPr>
            <a:r>
              <a:rPr lang="en-US" sz="7200" dirty="0"/>
              <a:t/>
            </a:r>
            <a:br>
              <a:rPr lang="en-US" sz="7200" dirty="0"/>
            </a:br>
            <a:r>
              <a:rPr lang="en-US" sz="7200" dirty="0"/>
              <a:t/>
            </a:r>
            <a:br>
              <a:rPr lang="en-US" sz="7200" dirty="0"/>
            </a:br>
            <a:endParaRPr lang="en-US" sz="7200" dirty="0"/>
          </a:p>
          <a:p>
            <a:pPr marL="0" indent="0">
              <a:buNone/>
            </a:pPr>
            <a:endParaRPr lang="en-IN" sz="2000" dirty="0"/>
          </a:p>
        </p:txBody>
      </p:sp>
    </p:spTree>
    <p:extLst>
      <p:ext uri="{BB962C8B-B14F-4D97-AF65-F5344CB8AC3E}">
        <p14:creationId xmlns:p14="http://schemas.microsoft.com/office/powerpoint/2010/main" val="2986714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5476"/>
            <a:ext cx="10972800" cy="1143000"/>
          </a:xfrm>
        </p:spPr>
        <p:txBody>
          <a:bodyPr>
            <a:normAutofit fontScale="90000"/>
          </a:bodyPr>
          <a:lstStyle/>
          <a:p>
            <a:r>
              <a:rPr lang="en-US" u="sng" dirty="0" smtClean="0"/>
              <a:t>Socket Programming in RSA Algorithm</a:t>
            </a:r>
            <a:br>
              <a:rPr lang="en-US" u="sng" dirty="0" smtClean="0"/>
            </a:br>
            <a:endParaRPr lang="en-US"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597" y="1911420"/>
            <a:ext cx="5610225" cy="429541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293" y="1937593"/>
            <a:ext cx="5263507" cy="3962906"/>
          </a:xfrm>
          <a:prstGeom prst="rect">
            <a:avLst/>
          </a:prstGeom>
        </p:spPr>
      </p:pic>
      <p:sp>
        <p:nvSpPr>
          <p:cNvPr id="6" name="Rectangle 5"/>
          <p:cNvSpPr/>
          <p:nvPr/>
        </p:nvSpPr>
        <p:spPr>
          <a:xfrm>
            <a:off x="2133601" y="1356008"/>
            <a:ext cx="1274618" cy="369332"/>
          </a:xfrm>
          <a:prstGeom prst="rect">
            <a:avLst/>
          </a:prstGeom>
        </p:spPr>
        <p:txBody>
          <a:bodyPr wrap="square">
            <a:spAutoFit/>
          </a:bodyPr>
          <a:lstStyle/>
          <a:p>
            <a:r>
              <a:rPr lang="en-US" sz="1800" b="1" u="sng" dirty="0"/>
              <a:t>Client Side</a:t>
            </a:r>
          </a:p>
        </p:txBody>
      </p:sp>
      <p:sp>
        <p:nvSpPr>
          <p:cNvPr id="7" name="Rectangle 6"/>
          <p:cNvSpPr/>
          <p:nvPr/>
        </p:nvSpPr>
        <p:spPr>
          <a:xfrm>
            <a:off x="8276029" y="1540674"/>
            <a:ext cx="1319464" cy="384721"/>
          </a:xfrm>
          <a:prstGeom prst="rect">
            <a:avLst/>
          </a:prstGeom>
        </p:spPr>
        <p:txBody>
          <a:bodyPr wrap="none">
            <a:spAutoFit/>
          </a:bodyPr>
          <a:lstStyle/>
          <a:p>
            <a:r>
              <a:rPr lang="en-US" b="1" u="sng" dirty="0"/>
              <a:t>Server Side</a:t>
            </a:r>
          </a:p>
        </p:txBody>
      </p:sp>
    </p:spTree>
    <p:extLst>
      <p:ext uri="{BB962C8B-B14F-4D97-AF65-F5344CB8AC3E}">
        <p14:creationId xmlns:p14="http://schemas.microsoft.com/office/powerpoint/2010/main" val="275725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423F-66EE-4A69-ABEB-0D8E62C3DCF9}"/>
              </a:ext>
            </a:extLst>
          </p:cNvPr>
          <p:cNvSpPr>
            <a:spLocks noGrp="1"/>
          </p:cNvSpPr>
          <p:nvPr>
            <p:ph type="title"/>
          </p:nvPr>
        </p:nvSpPr>
        <p:spPr>
          <a:xfrm>
            <a:off x="409904" y="730805"/>
            <a:ext cx="7220607" cy="861512"/>
          </a:xfrm>
        </p:spPr>
        <p:txBody>
          <a:bodyPr>
            <a:normAutofit/>
          </a:bodyPr>
          <a:lstStyle/>
          <a:p>
            <a:pPr algn="l"/>
            <a:r>
              <a:rPr lang="en-US" sz="4400" b="1" dirty="0">
                <a:solidFill>
                  <a:srgbClr val="FF0000"/>
                </a:solidFill>
              </a:rPr>
              <a:t>System Requirements</a:t>
            </a:r>
            <a:endParaRPr lang="en-US" sz="4400" dirty="0">
              <a:solidFill>
                <a:srgbClr val="FF0000"/>
              </a:solidFill>
            </a:endParaRPr>
          </a:p>
        </p:txBody>
      </p:sp>
      <p:sp>
        <p:nvSpPr>
          <p:cNvPr id="3" name="Content Placeholder 4"/>
          <p:cNvSpPr txBox="1">
            <a:spLocks/>
          </p:cNvSpPr>
          <p:nvPr/>
        </p:nvSpPr>
        <p:spPr>
          <a:xfrm>
            <a:off x="1264908" y="1652751"/>
            <a:ext cx="8915400" cy="4006222"/>
          </a:xfrm>
          <a:prstGeom prst="rect">
            <a:avLst/>
          </a:prstGeom>
        </p:spPr>
        <p:txBody>
          <a:bodyPr>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004289"/>
                </a:solidFill>
              </a:rPr>
              <a:t>Hardware requirements: </a:t>
            </a:r>
            <a:endParaRPr lang="en-IN" sz="2800" dirty="0">
              <a:solidFill>
                <a:srgbClr val="004289"/>
              </a:solidFill>
            </a:endParaRPr>
          </a:p>
          <a:p>
            <a:pPr marL="0" indent="0">
              <a:buNone/>
            </a:pPr>
            <a:r>
              <a:rPr lang="en-IN" sz="2800" dirty="0"/>
              <a:t>       </a:t>
            </a:r>
            <a:r>
              <a:rPr lang="en-US" dirty="0"/>
              <a:t>One personal computer with: </a:t>
            </a:r>
            <a:endParaRPr lang="en-IN" dirty="0"/>
          </a:p>
          <a:p>
            <a:pPr marL="1371566" lvl="3" indent="0" fontAlgn="base">
              <a:buNone/>
            </a:pPr>
            <a:r>
              <a:rPr lang="en-US" dirty="0"/>
              <a:t>Minimum 4 gigabytes of RAM </a:t>
            </a:r>
            <a:endParaRPr lang="en-IN" dirty="0"/>
          </a:p>
          <a:p>
            <a:pPr marL="1371566" lvl="3" indent="0" fontAlgn="base">
              <a:buNone/>
            </a:pPr>
            <a:r>
              <a:rPr lang="en-US" dirty="0"/>
              <a:t>2Ghz Processor </a:t>
            </a:r>
            <a:endParaRPr lang="en-IN" dirty="0"/>
          </a:p>
          <a:p>
            <a:pPr marL="1371566" lvl="3" indent="0" fontAlgn="base">
              <a:buNone/>
            </a:pPr>
            <a:r>
              <a:rPr lang="en-US" dirty="0"/>
              <a:t>Programming Language used:-  </a:t>
            </a:r>
            <a:r>
              <a:rPr lang="en-US" b="1" dirty="0"/>
              <a:t>C </a:t>
            </a:r>
            <a:endParaRPr lang="en-IN" dirty="0"/>
          </a:p>
          <a:p>
            <a:pPr marL="1371566" lvl="3" indent="0" fontAlgn="base">
              <a:buNone/>
            </a:pPr>
            <a:endParaRPr lang="en-IN" dirty="0"/>
          </a:p>
          <a:p>
            <a:r>
              <a:rPr lang="en-US" b="1" dirty="0">
                <a:solidFill>
                  <a:srgbClr val="004289"/>
                </a:solidFill>
              </a:rPr>
              <a:t>Software requirements</a:t>
            </a:r>
            <a:r>
              <a:rPr lang="en-US" b="1" dirty="0"/>
              <a:t>: </a:t>
            </a:r>
            <a:endParaRPr lang="en-IN" sz="2800" dirty="0"/>
          </a:p>
          <a:p>
            <a:pPr marL="1371566" lvl="3" indent="0">
              <a:buNone/>
            </a:pPr>
            <a:r>
              <a:rPr lang="en-IN" dirty="0"/>
              <a:t>Linux Operating System</a:t>
            </a:r>
          </a:p>
          <a:p>
            <a:pPr marL="1371566" lvl="3" indent="0">
              <a:buNone/>
            </a:pPr>
            <a:r>
              <a:rPr lang="en-IN" dirty="0"/>
              <a:t>GCC compiler.</a:t>
            </a:r>
          </a:p>
        </p:txBody>
      </p:sp>
    </p:spTree>
    <p:extLst>
      <p:ext uri="{BB962C8B-B14F-4D97-AF65-F5344CB8AC3E}">
        <p14:creationId xmlns:p14="http://schemas.microsoft.com/office/powerpoint/2010/main" val="3291442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3" y="433171"/>
            <a:ext cx="12192000" cy="564910"/>
          </a:xfrm>
        </p:spPr>
        <p:txBody>
          <a:bodyPr>
            <a:normAutofit fontScale="90000"/>
          </a:bodyPr>
          <a:lstStyle/>
          <a:p>
            <a:r>
              <a:rPr lang="en-US" u="sng" dirty="0" smtClean="0">
                <a:solidFill>
                  <a:schemeClr val="tx1"/>
                </a:solidFill>
              </a:rPr>
              <a:t>Pert Chart</a:t>
            </a:r>
            <a:endParaRPr lang="en-US" u="sng" dirty="0">
              <a:solidFill>
                <a:schemeClr val="tx1"/>
              </a:solidFill>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676401" y="1186438"/>
            <a:ext cx="8340436" cy="5034252"/>
          </a:xfrm>
          <a:prstGeom prst="rect">
            <a:avLst/>
          </a:prstGeom>
        </p:spPr>
      </p:pic>
    </p:spTree>
    <p:extLst>
      <p:ext uri="{BB962C8B-B14F-4D97-AF65-F5344CB8AC3E}">
        <p14:creationId xmlns:p14="http://schemas.microsoft.com/office/powerpoint/2010/main" val="423024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27B656-5257-4AAF-BF51-AA888DF2C416}"/>
              </a:ext>
            </a:extLst>
          </p:cNvPr>
          <p:cNvSpPr>
            <a:spLocks noGrp="1"/>
          </p:cNvSpPr>
          <p:nvPr>
            <p:ph type="title"/>
          </p:nvPr>
        </p:nvSpPr>
        <p:spPr/>
        <p:txBody>
          <a:bodyPr/>
          <a:lstStyle/>
          <a:p>
            <a:r>
              <a:rPr lang="en-US" b="1" dirty="0" err="1">
                <a:solidFill>
                  <a:srgbClr val="FF0000"/>
                </a:solidFill>
              </a:rPr>
              <a:t>Refrences</a:t>
            </a:r>
            <a:endParaRPr lang="en-IN" b="1" dirty="0">
              <a:solidFill>
                <a:srgbClr val="FF0000"/>
              </a:solidFill>
            </a:endParaRPr>
          </a:p>
        </p:txBody>
      </p:sp>
      <p:sp>
        <p:nvSpPr>
          <p:cNvPr id="5" name="Content Placeholder 4">
            <a:extLst>
              <a:ext uri="{FF2B5EF4-FFF2-40B4-BE49-F238E27FC236}">
                <a16:creationId xmlns:a16="http://schemas.microsoft.com/office/drawing/2014/main" id="{F013E189-1E96-4432-A8F2-ECA7A6C5E395}"/>
              </a:ext>
            </a:extLst>
          </p:cNvPr>
          <p:cNvSpPr>
            <a:spLocks noGrp="1"/>
          </p:cNvSpPr>
          <p:nvPr>
            <p:ph idx="1"/>
          </p:nvPr>
        </p:nvSpPr>
        <p:spPr/>
        <p:txBody>
          <a:bodyPr vert="horz" lIns="91438" tIns="45719" rIns="91438" bIns="45719" rtlCol="0" anchor="t">
            <a:normAutofit fontScale="55000" lnSpcReduction="20000"/>
          </a:bodyPr>
          <a:lstStyle/>
          <a:p>
            <a:pPr marL="342265" indent="-342265"/>
            <a:r>
              <a:rPr lang="en-US" dirty="0">
                <a:ea typeface="+mn-lt"/>
                <a:cs typeface="+mn-lt"/>
              </a:rPr>
              <a:t>  </a:t>
            </a:r>
            <a:endParaRPr lang="en-US" dirty="0">
              <a:cs typeface="Calibri"/>
            </a:endParaRPr>
          </a:p>
          <a:p>
            <a:pPr marL="342265" indent="-342265"/>
            <a:r>
              <a:rPr lang="en-US" dirty="0">
                <a:ea typeface="+mn-lt"/>
                <a:cs typeface="+mn-lt"/>
              </a:rPr>
              <a:t>•</a:t>
            </a:r>
            <a:r>
              <a:rPr lang="en-US" dirty="0">
                <a:ea typeface="+mn-lt"/>
                <a:cs typeface="+mn-lt"/>
                <a:hlinkClick r:id="rId2"/>
              </a:rPr>
              <a:t>https://www.google.co.in/search?q=socket+prgramimg&amp;oq=socket+prgramimg</a:t>
            </a:r>
            <a:endParaRPr lang="en-US" dirty="0"/>
          </a:p>
          <a:p>
            <a:pPr marL="342265" indent="-342265"/>
            <a:r>
              <a:rPr lang="en-US" dirty="0">
                <a:ea typeface="+mn-lt"/>
                <a:cs typeface="+mn-lt"/>
              </a:rPr>
              <a:t>•</a:t>
            </a:r>
            <a:endParaRPr lang="en-US" dirty="0"/>
          </a:p>
          <a:p>
            <a:pPr marL="342265" indent="-342265"/>
            <a:r>
              <a:rPr lang="en-US" dirty="0">
                <a:ea typeface="+mn-lt"/>
                <a:cs typeface="+mn-lt"/>
              </a:rPr>
              <a:t>•</a:t>
            </a:r>
            <a:r>
              <a:rPr lang="en-US" dirty="0">
                <a:ea typeface="+mn-lt"/>
                <a:cs typeface="+mn-lt"/>
                <a:hlinkClick r:id="rId3"/>
              </a:rPr>
              <a:t>https://c-program-example.com/2012/04/c-program-to-encrypt-and-decrypt-a-password.html</a:t>
            </a:r>
            <a:endParaRPr lang="en-US" dirty="0"/>
          </a:p>
          <a:p>
            <a:pPr marL="342265" indent="-342265"/>
            <a:r>
              <a:rPr lang="en-US" dirty="0">
                <a:ea typeface="+mn-lt"/>
                <a:cs typeface="+mn-lt"/>
              </a:rPr>
              <a:t>•</a:t>
            </a:r>
            <a:endParaRPr lang="en-US" dirty="0"/>
          </a:p>
          <a:p>
            <a:pPr marL="342265" indent="-342265"/>
            <a:r>
              <a:rPr lang="en-US" dirty="0">
                <a:ea typeface="+mn-lt"/>
                <a:cs typeface="+mn-lt"/>
              </a:rPr>
              <a:t>•</a:t>
            </a:r>
            <a:r>
              <a:rPr lang="en-US" dirty="0">
                <a:ea typeface="+mn-lt"/>
                <a:cs typeface="+mn-lt"/>
                <a:hlinkClick r:id="rId4"/>
              </a:rPr>
              <a:t>https://randomnerdtutorials.com/how-to-make-two-esp8266-talk/</a:t>
            </a:r>
            <a:endParaRPr lang="en-US" dirty="0"/>
          </a:p>
          <a:p>
            <a:pPr marL="342265" indent="-342265"/>
            <a:r>
              <a:rPr lang="en-US" dirty="0">
                <a:ea typeface="+mn-lt"/>
                <a:cs typeface="+mn-lt"/>
              </a:rPr>
              <a:t>•</a:t>
            </a:r>
            <a:endParaRPr lang="en-US" dirty="0"/>
          </a:p>
          <a:p>
            <a:pPr marL="342265" indent="-342265"/>
            <a:r>
              <a:rPr lang="en-US" dirty="0">
                <a:ea typeface="+mn-lt"/>
                <a:cs typeface="+mn-lt"/>
              </a:rPr>
              <a:t>•</a:t>
            </a:r>
            <a:r>
              <a:rPr lang="en-US" dirty="0">
                <a:ea typeface="+mn-lt"/>
                <a:cs typeface="+mn-lt"/>
                <a:hlinkClick r:id="rId5"/>
              </a:rPr>
              <a:t> https://documentation.progress.com/output/ua/OpenEdge_latest/gscsv/encryption-2fdecryption-algorithms.html#:~:text=Encryption%2Fdecryption%20algorithms&amp;text=The%20AES%20cipher%20is%20the,key%20based%20on%20a%20passphrase.</a:t>
            </a:r>
            <a:endParaRPr lang="en-US" dirty="0"/>
          </a:p>
          <a:p>
            <a:pPr marL="342265" indent="-342265"/>
            <a:r>
              <a:rPr lang="en-US" dirty="0">
                <a:ea typeface="+mn-lt"/>
                <a:cs typeface="+mn-lt"/>
              </a:rPr>
              <a:t>•</a:t>
            </a:r>
            <a:endParaRPr lang="en-US" dirty="0"/>
          </a:p>
          <a:p>
            <a:pPr marL="342265" indent="-342265"/>
            <a:r>
              <a:rPr lang="en-US" dirty="0">
                <a:ea typeface="+mn-lt"/>
                <a:cs typeface="+mn-lt"/>
              </a:rPr>
              <a:t>•</a:t>
            </a:r>
            <a:r>
              <a:rPr lang="en-US" dirty="0">
                <a:ea typeface="+mn-lt"/>
                <a:cs typeface="+mn-lt"/>
                <a:hlinkClick r:id="rId6"/>
              </a:rPr>
              <a:t>https://en.wikipedia.org/wiki/Encryption</a:t>
            </a:r>
            <a:endParaRPr lang="en-US" dirty="0"/>
          </a:p>
          <a:p>
            <a:pPr marL="342265" indent="-342265"/>
            <a:r>
              <a:rPr lang="en-US" dirty="0">
                <a:ea typeface="+mn-lt"/>
                <a:cs typeface="+mn-lt"/>
              </a:rPr>
              <a:t>•</a:t>
            </a:r>
            <a:endParaRPr lang="en-US" dirty="0"/>
          </a:p>
          <a:p>
            <a:pPr marL="342265" indent="-342265"/>
            <a:r>
              <a:rPr lang="en-US" dirty="0">
                <a:ea typeface="+mn-lt"/>
                <a:cs typeface="+mn-lt"/>
              </a:rPr>
              <a:t>•</a:t>
            </a:r>
            <a:r>
              <a:rPr lang="en-US" dirty="0">
                <a:ea typeface="+mn-lt"/>
                <a:cs typeface="+mn-lt"/>
                <a:hlinkClick r:id="rId7"/>
              </a:rPr>
              <a:t>https://patents.google.com/patent/US7013387B2/en</a:t>
            </a:r>
            <a:endParaRPr lang="en-US" dirty="0"/>
          </a:p>
          <a:p>
            <a:pPr marL="342265" indent="-342265"/>
            <a:endParaRPr lang="en-US" dirty="0">
              <a:cs typeface="Calibri"/>
            </a:endParaRPr>
          </a:p>
          <a:p>
            <a:pPr marL="342265" indent="-342265"/>
            <a:r>
              <a:rPr lang="en-US" dirty="0">
                <a:ea typeface="+mn-lt"/>
                <a:cs typeface="+mn-lt"/>
              </a:rPr>
              <a:t>•</a:t>
            </a:r>
            <a:r>
              <a:rPr lang="en-US" dirty="0">
                <a:ea typeface="+mn-lt"/>
                <a:cs typeface="+mn-lt"/>
                <a:hlinkClick r:id="rId8"/>
              </a:rPr>
              <a:t>https://www.tutorialspoint.com/cryptography/advanced_encryption_standard.htm</a:t>
            </a:r>
            <a:endParaRPr lang="en-US" dirty="0"/>
          </a:p>
          <a:p>
            <a:pPr marL="342265" indent="-342265"/>
            <a:endParaRPr lang="en-US" dirty="0">
              <a:cs typeface="Calibri"/>
            </a:endParaRPr>
          </a:p>
        </p:txBody>
      </p:sp>
    </p:spTree>
    <p:extLst>
      <p:ext uri="{BB962C8B-B14F-4D97-AF65-F5344CB8AC3E}">
        <p14:creationId xmlns:p14="http://schemas.microsoft.com/office/powerpoint/2010/main" val="1395190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85753" y="601834"/>
            <a:ext cx="8096096" cy="1125862"/>
          </a:xfrm>
        </p:spPr>
        <p:txBody>
          <a:bodyPr>
            <a:normAutofit/>
          </a:bodyPr>
          <a:lstStyle/>
          <a:p>
            <a:pPr algn="l"/>
            <a:r>
              <a:rPr lang="en-IN" sz="4000" b="1" dirty="0">
                <a:solidFill>
                  <a:srgbClr val="FF0000"/>
                </a:solidFill>
                <a:effectLst>
                  <a:outerShdw blurRad="38100" dist="38100" dir="2700000" algn="tl">
                    <a:srgbClr val="000000">
                      <a:alpha val="43137"/>
                    </a:srgbClr>
                  </a:outerShdw>
                </a:effectLst>
              </a:rPr>
              <a:t>ABSTRACT</a:t>
            </a:r>
          </a:p>
        </p:txBody>
      </p:sp>
      <p:sp>
        <p:nvSpPr>
          <p:cNvPr id="4" name="Content Placeholder 2"/>
          <p:cNvSpPr txBox="1">
            <a:spLocks/>
          </p:cNvSpPr>
          <p:nvPr/>
        </p:nvSpPr>
        <p:spPr>
          <a:xfrm>
            <a:off x="385753" y="1727696"/>
            <a:ext cx="10366330" cy="4006222"/>
          </a:xfrm>
          <a:prstGeom prst="rect">
            <a:avLst/>
          </a:prstGeom>
        </p:spPr>
        <p:txBody>
          <a:bodyPr>
            <a:normAutofit fontScale="92500" lnSpcReduction="10000"/>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Having prior knowledge about security is helpful to believe some company for security . Our project i:e Implementation of Encryption and decryption algorithms helps user to get to know how much their data is secured . Here we have implemented symmetric algorithms like DES and many less secure primitive encryption and decryption algorithms. And for asymmetric we have implemented RSA. In Client-Server fashion to get user a real time experience.</a:t>
            </a:r>
            <a:endParaRPr lang="en-IN" dirty="0"/>
          </a:p>
          <a:p>
            <a:r>
              <a:rPr lang="en-US" sz="3500" u="sng" dirty="0">
                <a:solidFill>
                  <a:srgbClr val="003683"/>
                </a:solidFill>
              </a:rPr>
              <a:t>Keywords:</a:t>
            </a:r>
            <a:r>
              <a:rPr lang="en-US" sz="4000" dirty="0">
                <a:solidFill>
                  <a:srgbClr val="003683"/>
                </a:solidFill>
              </a:rPr>
              <a:t> </a:t>
            </a:r>
            <a:r>
              <a:rPr lang="en-US" dirty="0"/>
              <a:t>Security, Socket , Key , Cipher text.</a:t>
            </a:r>
            <a:endParaRPr lang="en-IN" sz="3600" dirty="0"/>
          </a:p>
        </p:txBody>
      </p:sp>
    </p:spTree>
    <p:extLst>
      <p:ext uri="{BB962C8B-B14F-4D97-AF65-F5344CB8AC3E}">
        <p14:creationId xmlns:p14="http://schemas.microsoft.com/office/powerpoint/2010/main" val="24260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D60C-B61A-458F-B172-6B2A2FA12F3A}"/>
              </a:ext>
            </a:extLst>
          </p:cNvPr>
          <p:cNvSpPr>
            <a:spLocks noGrp="1"/>
          </p:cNvSpPr>
          <p:nvPr>
            <p:ph type="title"/>
          </p:nvPr>
        </p:nvSpPr>
        <p:spPr>
          <a:xfrm>
            <a:off x="762000" y="427039"/>
            <a:ext cx="10972800" cy="1143000"/>
          </a:xfrm>
        </p:spPr>
        <p:txBody>
          <a:bodyPr/>
          <a:lstStyle/>
          <a:p>
            <a:pPr algn="l"/>
            <a:r>
              <a:rPr lang="en-IN" b="1" dirty="0">
                <a:solidFill>
                  <a:srgbClr val="FF0000"/>
                </a:solidFill>
                <a:effectLst>
                  <a:outerShdw blurRad="38100" dist="38100" dir="2700000" algn="tl">
                    <a:srgbClr val="000000">
                      <a:alpha val="43137"/>
                    </a:srgbClr>
                  </a:outerShdw>
                </a:effectLst>
              </a:rPr>
              <a:t>INTRODUCTION</a:t>
            </a:r>
            <a:endParaRPr lang="en-US" dirty="0">
              <a:solidFill>
                <a:srgbClr val="FF0000"/>
              </a:solidFill>
            </a:endParaRPr>
          </a:p>
        </p:txBody>
      </p:sp>
      <p:sp>
        <p:nvSpPr>
          <p:cNvPr id="4" name="Content Placeholder 2"/>
          <p:cNvSpPr>
            <a:spLocks noGrp="1"/>
          </p:cNvSpPr>
          <p:nvPr>
            <p:ph idx="1"/>
          </p:nvPr>
        </p:nvSpPr>
        <p:spPr>
          <a:xfrm>
            <a:off x="762000" y="1570039"/>
            <a:ext cx="10019489" cy="4898873"/>
          </a:xfrm>
        </p:spPr>
        <p:txBody>
          <a:bodyPr vert="horz" lIns="91438" tIns="45719" rIns="91438" bIns="45719" rtlCol="0" anchor="t">
            <a:noAutofit/>
          </a:bodyPr>
          <a:lstStyle/>
          <a:p>
            <a:pPr marL="342265" indent="-342265"/>
            <a:r>
              <a:rPr lang="en-US" sz="2400" dirty="0"/>
              <a:t>Our goal is to implement the working of encryption algorithms by encrypting files and sharing it through socket programming.</a:t>
            </a:r>
            <a:endParaRPr lang="en-US" sz="2400" dirty="0">
              <a:cs typeface="Calibri"/>
            </a:endParaRPr>
          </a:p>
          <a:p>
            <a:pPr marL="342265" indent="-342265"/>
            <a:r>
              <a:rPr lang="en-US" sz="2400" dirty="0"/>
              <a:t>By implementing the encryption algorithms we have achieved secure transfer of messages from client to server. We have achieved it by using a very complex encryption algorithm which is RSA(Rivest, Shamir and Adelman) ,</a:t>
            </a:r>
            <a:r>
              <a:rPr lang="en-US" sz="2400"/>
              <a:t>DES </a:t>
            </a:r>
            <a:r>
              <a:rPr lang="en-US" sz="2400" smtClean="0"/>
              <a:t>algorithm.  </a:t>
            </a:r>
            <a:endParaRPr lang="en-IN" sz="2400" dirty="0">
              <a:cs typeface="Calibri"/>
            </a:endParaRPr>
          </a:p>
        </p:txBody>
      </p:sp>
    </p:spTree>
    <p:extLst>
      <p:ext uri="{BB962C8B-B14F-4D97-AF65-F5344CB8AC3E}">
        <p14:creationId xmlns:p14="http://schemas.microsoft.com/office/powerpoint/2010/main" val="8724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solidFill>
                  <a:srgbClr val="FF0000"/>
                </a:solidFill>
                <a:effectLst>
                  <a:outerShdw blurRad="38100" dist="38100" dir="2700000" algn="tl">
                    <a:srgbClr val="000000">
                      <a:alpha val="43137"/>
                    </a:srgbClr>
                  </a:outerShdw>
                </a:effectLst>
              </a:rPr>
              <a:t>PROBLEM STATEMENT</a:t>
            </a:r>
            <a:endParaRPr lang="en-IN" dirty="0">
              <a:solidFill>
                <a:srgbClr val="FF0000"/>
              </a:solidFill>
            </a:endParaRPr>
          </a:p>
        </p:txBody>
      </p:sp>
      <p:sp>
        <p:nvSpPr>
          <p:cNvPr id="3" name="Content Placeholder 2"/>
          <p:cNvSpPr>
            <a:spLocks noGrp="1"/>
          </p:cNvSpPr>
          <p:nvPr>
            <p:ph idx="1"/>
          </p:nvPr>
        </p:nvSpPr>
        <p:spPr>
          <a:xfrm>
            <a:off x="1095703" y="1617335"/>
            <a:ext cx="10192407" cy="4247437"/>
          </a:xfrm>
        </p:spPr>
        <p:txBody>
          <a:bodyPr vert="horz" lIns="91438" tIns="45719" rIns="91438" bIns="45719" rtlCol="0" anchor="t">
            <a:normAutofit/>
          </a:bodyPr>
          <a:lstStyle/>
          <a:p>
            <a:pPr marL="342265" indent="-342265"/>
            <a:r>
              <a:rPr lang="en-US" sz="2400" dirty="0"/>
              <a:t>As we all are from the IT domain , hence we were highly motivated to work on a concept concerned with the field of cyber security where we have to keep our data safe from malicious intent. Therefore these algorithms are used to keep the messages just between the client and server and prevent any middleman to have access to them.</a:t>
            </a:r>
            <a:endParaRPr lang="en-US" sz="2400" dirty="0">
              <a:cs typeface="Calibri"/>
            </a:endParaRPr>
          </a:p>
          <a:p>
            <a:pPr marL="342265" indent="-342265"/>
            <a:r>
              <a:rPr lang="en-US" sz="2400" dirty="0">
                <a:cs typeface="Calibri"/>
              </a:rPr>
              <a:t>People from non IT background do not know how their personal data is exposed on the internet as of now. All the devices can easily be tampered with that is why these algorithms have been introduced to prevent their data from being leaked as they contain keys which are only available to the sender and receiver which provide end to end encryption.</a:t>
            </a:r>
          </a:p>
          <a:p>
            <a:pPr marL="342265" indent="-342265"/>
            <a:endParaRPr lang="en-US" sz="2400" dirty="0">
              <a:cs typeface="Calibri"/>
            </a:endParaRPr>
          </a:p>
        </p:txBody>
      </p:sp>
    </p:spTree>
    <p:extLst>
      <p:ext uri="{BB962C8B-B14F-4D97-AF65-F5344CB8AC3E}">
        <p14:creationId xmlns:p14="http://schemas.microsoft.com/office/powerpoint/2010/main" val="358176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9512"/>
            <a:ext cx="6203133" cy="1143000"/>
          </a:xfrm>
        </p:spPr>
        <p:txBody>
          <a:bodyPr/>
          <a:lstStyle/>
          <a:p>
            <a:r>
              <a:rPr lang="en-IN" b="1" dirty="0">
                <a:solidFill>
                  <a:srgbClr val="FF0000"/>
                </a:solidFill>
                <a:effectLst>
                  <a:outerShdw blurRad="38100" dist="38100" dir="2700000" algn="tl">
                    <a:srgbClr val="000000">
                      <a:alpha val="43137"/>
                    </a:srgbClr>
                  </a:outerShdw>
                </a:effectLst>
              </a:rPr>
              <a:t>OBJECTIVE</a:t>
            </a:r>
            <a:endParaRPr lang="en-IN" dirty="0">
              <a:solidFill>
                <a:srgbClr val="FF0000"/>
              </a:solidFill>
            </a:endParaRPr>
          </a:p>
        </p:txBody>
      </p:sp>
      <p:sp>
        <p:nvSpPr>
          <p:cNvPr id="3" name="Content Placeholder 2"/>
          <p:cNvSpPr>
            <a:spLocks noGrp="1"/>
          </p:cNvSpPr>
          <p:nvPr>
            <p:ph idx="1"/>
          </p:nvPr>
        </p:nvSpPr>
        <p:spPr>
          <a:xfrm>
            <a:off x="1711668" y="1698468"/>
            <a:ext cx="7924800" cy="4525963"/>
          </a:xfrm>
        </p:spPr>
        <p:txBody>
          <a:bodyPr vert="horz" lIns="91438" tIns="45719" rIns="91438" bIns="45719" rtlCol="0" anchor="t">
            <a:normAutofit/>
          </a:bodyPr>
          <a:lstStyle/>
          <a:p>
            <a:pPr marL="0" indent="0">
              <a:buNone/>
            </a:pPr>
            <a:r>
              <a:rPr lang="en-US" dirty="0"/>
              <a:t>Implementing Encryption and Decryption Algorithms through socket programming.</a:t>
            </a:r>
            <a:endParaRPr lang="en-US" dirty="0">
              <a:cs typeface="Calibri"/>
            </a:endParaRPr>
          </a:p>
          <a:p>
            <a:pPr marL="0" indent="0">
              <a:buNone/>
            </a:pPr>
            <a:r>
              <a:rPr lang="en-US" u="sng" dirty="0"/>
              <a:t/>
            </a:r>
            <a:br>
              <a:rPr lang="en-US" u="sng" dirty="0"/>
            </a:br>
            <a:r>
              <a:rPr lang="en-US" u="sng" dirty="0"/>
              <a:t>Sub objective:</a:t>
            </a:r>
          </a:p>
          <a:p>
            <a:pPr marL="342265" indent="-342265"/>
            <a:r>
              <a:rPr lang="en-US" dirty="0">
                <a:cs typeface="Calibri"/>
              </a:rPr>
              <a:t>Implementing DES algorithm.</a:t>
            </a:r>
          </a:p>
          <a:p>
            <a:pPr marL="342265" indent="-342265"/>
            <a:r>
              <a:rPr lang="en-US" dirty="0"/>
              <a:t>Implementing RSA Algorithm.</a:t>
            </a:r>
            <a:endParaRPr lang="en-US" dirty="0">
              <a:cs typeface="Calibri"/>
            </a:endParaRPr>
          </a:p>
          <a:p>
            <a:pPr marL="342265" indent="-342265"/>
            <a:r>
              <a:rPr lang="en-US" dirty="0"/>
              <a:t>Providing layers of security.</a:t>
            </a:r>
          </a:p>
          <a:p>
            <a:pPr marL="0" indent="0">
              <a:buNone/>
            </a:pPr>
            <a:endParaRPr lang="en-US" dirty="0"/>
          </a:p>
          <a:p>
            <a:pPr marL="0" indent="0">
              <a:buNone/>
            </a:pPr>
            <a:endParaRPr lang="en-US" dirty="0">
              <a:cs typeface="Calibri"/>
            </a:endParaRP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650434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solidFill>
                  <a:srgbClr val="FF0000"/>
                </a:solidFill>
                <a:effectLst>
                  <a:outerShdw blurRad="38100" dist="38100" dir="2700000" algn="tl">
                    <a:srgbClr val="000000">
                      <a:alpha val="43137"/>
                    </a:srgbClr>
                  </a:outerShdw>
                </a:effectLst>
              </a:rPr>
              <a:t>LITERATURE REVIEW</a:t>
            </a:r>
            <a:endParaRPr lang="en-IN" dirty="0">
              <a:solidFill>
                <a:srgbClr val="FF0000"/>
              </a:solidFill>
            </a:endParaRPr>
          </a:p>
        </p:txBody>
      </p:sp>
      <p:sp>
        <p:nvSpPr>
          <p:cNvPr id="3" name="Content Placeholder 2"/>
          <p:cNvSpPr>
            <a:spLocks noGrp="1"/>
          </p:cNvSpPr>
          <p:nvPr>
            <p:ph idx="1"/>
          </p:nvPr>
        </p:nvSpPr>
        <p:spPr>
          <a:xfrm>
            <a:off x="742950" y="1628777"/>
            <a:ext cx="10384221" cy="4742792"/>
          </a:xfrm>
        </p:spPr>
        <p:txBody>
          <a:bodyPr vert="horz" lIns="91438" tIns="45719" rIns="91438" bIns="45719" rtlCol="0" anchor="t">
            <a:normAutofit fontScale="92500" lnSpcReduction="20000"/>
          </a:bodyPr>
          <a:lstStyle/>
          <a:p>
            <a:pPr marL="342265" indent="-342265">
              <a:buNone/>
            </a:pPr>
            <a:r>
              <a:rPr lang="en-US" sz="2000" dirty="0">
                <a:ea typeface="+mn-lt"/>
                <a:cs typeface="+mn-lt"/>
              </a:rPr>
              <a:t>With the advancement of technology, it becomes easy to fall in trap and lost our privacy even trusting some best firms in the </a:t>
            </a:r>
            <a:r>
              <a:rPr lang="en-US" sz="2000" dirty="0" smtClean="0">
                <a:ea typeface="+mn-lt"/>
                <a:cs typeface="+mn-lt"/>
              </a:rPr>
              <a:t>business. Through </a:t>
            </a:r>
            <a:r>
              <a:rPr lang="en-US" sz="2000" dirty="0">
                <a:ea typeface="+mn-lt"/>
                <a:cs typeface="+mn-lt"/>
              </a:rPr>
              <a:t>our research with the algorithms we got to find that no algorithm is 100% secure, the security is myth totally depending on any organization for the security of our data is not a good idea, we have to take preventive measures to make it work. </a:t>
            </a:r>
          </a:p>
          <a:p>
            <a:pPr marL="342265" indent="-342265">
              <a:buNone/>
            </a:pPr>
            <a:r>
              <a:rPr lang="en-US" sz="2000" dirty="0">
                <a:ea typeface="+mn-lt"/>
                <a:cs typeface="+mn-lt"/>
              </a:rPr>
              <a:t>Caesar’s cipher: - this is the simplest algorithm where we just shift characters forward. The message written can easily be decrypted. </a:t>
            </a:r>
          </a:p>
          <a:p>
            <a:pPr marL="342265" indent="-342265">
              <a:buNone/>
            </a:pPr>
            <a:r>
              <a:rPr lang="en-US" sz="2000" dirty="0">
                <a:ea typeface="+mn-lt"/>
                <a:cs typeface="+mn-lt"/>
              </a:rPr>
              <a:t>At bash cipher: - this is the cipher where we exchange a with z, b with y and so on. Which can be easily decrypted as well. </a:t>
            </a:r>
          </a:p>
          <a:p>
            <a:pPr marL="342265" indent="-342265">
              <a:buNone/>
            </a:pPr>
            <a:r>
              <a:rPr lang="en-US" sz="2000" dirty="0">
                <a:ea typeface="+mn-lt"/>
                <a:cs typeface="+mn-lt"/>
              </a:rPr>
              <a:t>These both are the most primitive algorithm that we have used at some point, over the time with the revolution there are many algorithms that came up but no one could stay secured properly until the algorithm like Triple DSA and AES algorithm came into game. </a:t>
            </a:r>
          </a:p>
          <a:p>
            <a:pPr marL="342265" indent="-342265">
              <a:buNone/>
            </a:pPr>
            <a:r>
              <a:rPr lang="en-US" sz="2000" dirty="0">
                <a:ea typeface="+mn-lt"/>
                <a:cs typeface="+mn-lt"/>
              </a:rPr>
              <a:t>DSA is developed by IBM, which is a computer giant for almost 4 decades from now, there are problems like its short key (56 bits). Then they think to applied the same algorithm thrice on the message which makes the key more secured by using three different keys. </a:t>
            </a:r>
          </a:p>
          <a:p>
            <a:pPr marL="342265" indent="-342265">
              <a:buNone/>
            </a:pPr>
            <a:r>
              <a:rPr lang="en-US" sz="2000" dirty="0">
                <a:ea typeface="+mn-lt"/>
                <a:cs typeface="+mn-lt"/>
              </a:rPr>
              <a:t>But this algo has problems with speed as we are applying the same algo with different keys thrice. </a:t>
            </a:r>
          </a:p>
          <a:p>
            <a:pPr marL="342265" indent="-342265">
              <a:buNone/>
            </a:pPr>
            <a:r>
              <a:rPr lang="en-US" sz="2000" dirty="0">
                <a:ea typeface="+mn-lt"/>
                <a:cs typeface="+mn-lt"/>
              </a:rPr>
              <a:t>Then the last algo came which we are using till now that is AES which is uses the keys length of 128-bits, 192-bits and 256-bits and involves 4 steps for securing and making of a ciphertext. </a:t>
            </a:r>
          </a:p>
          <a:p>
            <a:pPr marL="0" indent="0">
              <a:buNone/>
            </a:pPr>
            <a:r>
              <a:rPr lang="en-US" sz="2400" dirty="0"/>
              <a:t>-</a:t>
            </a:r>
            <a:endParaRPr lang="en-IN" sz="2400" dirty="0">
              <a:cs typeface="Calibri"/>
            </a:endParaRPr>
          </a:p>
        </p:txBody>
      </p:sp>
      <p:sp>
        <p:nvSpPr>
          <p:cNvPr id="4" name="Content Placeholder 2"/>
          <p:cNvSpPr txBox="1">
            <a:spLocks/>
          </p:cNvSpPr>
          <p:nvPr/>
        </p:nvSpPr>
        <p:spPr>
          <a:xfrm>
            <a:off x="485775" y="1627752"/>
            <a:ext cx="10899557" cy="4872226"/>
          </a:xfrm>
          <a:prstGeom prst="rect">
            <a:avLst/>
          </a:prstGeom>
        </p:spPr>
        <p:txBody>
          <a:bodyPr vert="horz" lIns="91438" tIns="45719" rIns="91438" bIns="45719" rtlCol="0" anchor="t">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399415" lvl="1" indent="0">
              <a:buNone/>
            </a:pPr>
            <a:endParaRPr lang="en-US" sz="2400" b="1" dirty="0">
              <a:solidFill>
                <a:srgbClr val="003683"/>
              </a:solidFill>
              <a:cs typeface="Calibri"/>
            </a:endParaRPr>
          </a:p>
          <a:p>
            <a:pPr marL="0" indent="0">
              <a:buNone/>
            </a:pPr>
            <a:endParaRPr lang="en-IN" dirty="0"/>
          </a:p>
        </p:txBody>
      </p:sp>
    </p:spTree>
    <p:extLst>
      <p:ext uri="{BB962C8B-B14F-4D97-AF65-F5344CB8AC3E}">
        <p14:creationId xmlns:p14="http://schemas.microsoft.com/office/powerpoint/2010/main" val="269443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23812-C1AA-4212-9D08-0A36907BE901}"/>
              </a:ext>
            </a:extLst>
          </p:cNvPr>
          <p:cNvSpPr>
            <a:spLocks noGrp="1"/>
          </p:cNvSpPr>
          <p:nvPr>
            <p:ph idx="1"/>
          </p:nvPr>
        </p:nvSpPr>
        <p:spPr>
          <a:xfrm>
            <a:off x="138259" y="331902"/>
            <a:ext cx="11701806" cy="6194195"/>
          </a:xfrm>
        </p:spPr>
        <p:txBody>
          <a:bodyPr>
            <a:noAutofit/>
          </a:bodyPr>
          <a:lstStyle/>
          <a:p>
            <a:r>
              <a:rPr lang="en-US" sz="2400" dirty="0"/>
              <a:t>Password entropy is based on the character set used (which is expansible by lowercase, uppercase, numbers as well as symbols) as well as password length. Password entropy predicts how difficult a given password would be to crack through guessing, brute force cracking, dictionary attacks or other common methods. We think working on basic concepts of cyber security such as cryptography and password strengthening will help us to represent the knowledge we have gained in the past 2 years of our college academics. </a:t>
            </a:r>
          </a:p>
          <a:p>
            <a:r>
              <a:rPr lang="en-US" sz="2400" dirty="0"/>
              <a:t>When we talk about the key length of an RSA key, we are referring to the length of the modulus, n, in bits. The minimum recommended key length for a secure RSA transmission is currently at least </a:t>
            </a:r>
            <a:r>
              <a:rPr lang="en-US" sz="2400" b="1" i="1" dirty="0"/>
              <a:t>1024 bits</a:t>
            </a:r>
            <a:r>
              <a:rPr lang="en-US" sz="2400" dirty="0"/>
              <a:t>. A key length of 512 bits is no longer considered secure, although cracking it is still not a trivial task for the likes of you and me. The longer your information needs to be kept secure, the longer the key you should use. Keep up to date with the latest recommendations in the security journals.</a:t>
            </a:r>
          </a:p>
          <a:p>
            <a:r>
              <a:rPr lang="en-US" sz="2400" b="1" i="0" dirty="0">
                <a:solidFill>
                  <a:srgbClr val="161616"/>
                </a:solidFill>
                <a:effectLst/>
                <a:latin typeface="Soleil"/>
              </a:rPr>
              <a:t>RSA</a:t>
            </a:r>
            <a:r>
              <a:rPr lang="en-US" sz="2400" b="0" i="0" dirty="0">
                <a:solidFill>
                  <a:srgbClr val="161616"/>
                </a:solidFill>
                <a:effectLst/>
                <a:latin typeface="Soleil"/>
              </a:rPr>
              <a:t> is an encryption algorithm, used to securely transmit messages over the internet. It is based on the principle that it is easy to multiply large numbers, but factoring large numbers is very difficult. For example, it is easy to check that 31 and 37 multiply to 1147, but trying to find the factors of 1147 is a much longer process.</a:t>
            </a:r>
            <a:endParaRPr lang="en-IN" sz="2400" dirty="0"/>
          </a:p>
        </p:txBody>
      </p:sp>
    </p:spTree>
    <p:extLst>
      <p:ext uri="{BB962C8B-B14F-4D97-AF65-F5344CB8AC3E}">
        <p14:creationId xmlns:p14="http://schemas.microsoft.com/office/powerpoint/2010/main" val="206329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67E959-E29F-468B-AE62-912FF4B8FA43}"/>
              </a:ext>
            </a:extLst>
          </p:cNvPr>
          <p:cNvSpPr>
            <a:spLocks noGrp="1"/>
          </p:cNvSpPr>
          <p:nvPr>
            <p:ph idx="1"/>
          </p:nvPr>
        </p:nvSpPr>
        <p:spPr>
          <a:xfrm>
            <a:off x="252953" y="366861"/>
            <a:ext cx="10972800" cy="6345024"/>
          </a:xfrm>
        </p:spPr>
        <p:txBody>
          <a:bodyPr vert="horz" lIns="91438" tIns="45719" rIns="91438" bIns="45719" rtlCol="0" anchor="t">
            <a:normAutofit/>
          </a:bodyPr>
          <a:lstStyle/>
          <a:p>
            <a:pPr marL="0" indent="0">
              <a:buNone/>
            </a:pPr>
            <a:r>
              <a:rPr lang="en-US" sz="2400" dirty="0">
                <a:latin typeface="Arial" panose="020B0604020202020204" pitchFamily="34" charset="0"/>
                <a:cs typeface="Arial" panose="020B0604020202020204" pitchFamily="34" charset="0"/>
              </a:rPr>
              <a:t>File handling in C enables us to create, update, read, and delete the files stored on the local file system through our C program. The following operations can be performed on a file.</a:t>
            </a:r>
            <a:endParaRPr lang="en-US"/>
          </a:p>
          <a:p>
            <a:pPr marL="342265" indent="-342265"/>
            <a:r>
              <a:rPr lang="en-US" sz="2400" dirty="0">
                <a:latin typeface="Arial" panose="020B0604020202020204" pitchFamily="34" charset="0"/>
                <a:cs typeface="Arial" panose="020B0604020202020204" pitchFamily="34" charset="0"/>
              </a:rPr>
              <a:t>Creation of the new file</a:t>
            </a:r>
          </a:p>
          <a:p>
            <a:pPr marL="342265" indent="-342265"/>
            <a:r>
              <a:rPr lang="en-US" sz="2400" dirty="0">
                <a:latin typeface="Arial" panose="020B0604020202020204" pitchFamily="34" charset="0"/>
                <a:cs typeface="Arial" panose="020B0604020202020204" pitchFamily="34" charset="0"/>
              </a:rPr>
              <a:t>Opening an existing file</a:t>
            </a:r>
          </a:p>
          <a:p>
            <a:pPr marL="342265" indent="-342265"/>
            <a:r>
              <a:rPr lang="en-US" sz="2400" dirty="0">
                <a:latin typeface="Arial" panose="020B0604020202020204" pitchFamily="34" charset="0"/>
                <a:cs typeface="Arial" panose="020B0604020202020204" pitchFamily="34" charset="0"/>
              </a:rPr>
              <a:t>Reading from the file</a:t>
            </a:r>
          </a:p>
          <a:p>
            <a:pPr marL="342265" indent="-342265"/>
            <a:r>
              <a:rPr lang="en-US" sz="2400" dirty="0">
                <a:latin typeface="Arial" panose="020B0604020202020204" pitchFamily="34" charset="0"/>
                <a:cs typeface="Arial" panose="020B0604020202020204" pitchFamily="34" charset="0"/>
              </a:rPr>
              <a:t>Writing to the file</a:t>
            </a:r>
          </a:p>
          <a:p>
            <a:pPr marL="342265" indent="-342265"/>
            <a:r>
              <a:rPr lang="en-US" sz="2400" dirty="0">
                <a:latin typeface="Arial" panose="020B0604020202020204" pitchFamily="34" charset="0"/>
                <a:cs typeface="Arial" panose="020B0604020202020204" pitchFamily="34" charset="0"/>
              </a:rPr>
              <a:t>Deleting the file</a:t>
            </a:r>
          </a:p>
          <a:p>
            <a:pPr marL="0" indent="0">
              <a:buNone/>
            </a:pPr>
            <a:r>
              <a:rPr lang="en-US" sz="2400" dirty="0">
                <a:latin typeface="Arial" panose="020B0604020202020204" pitchFamily="34" charset="0"/>
                <a:cs typeface="Arial" panose="020B0604020202020204" pitchFamily="34" charset="0"/>
              </a:rPr>
              <a:t>In the project the data will be stored in .txt file, when working with .txt files, you need to declare a pointer of type file. This declaration is needed for communication between the file and the program.</a:t>
            </a:r>
          </a:p>
          <a:p>
            <a:pPr marL="0" indent="0" algn="ctr">
              <a:buNone/>
            </a:pPr>
            <a:r>
              <a:rPr lang="en-US" sz="2400" dirty="0">
                <a:latin typeface="Arial" panose="020B0604020202020204" pitchFamily="34" charset="0"/>
                <a:cs typeface="Arial" panose="020B0604020202020204" pitchFamily="34" charset="0"/>
              </a:rPr>
              <a:t>FILE *</a:t>
            </a:r>
            <a:r>
              <a:rPr lang="en-US" sz="2400" dirty="0" err="1">
                <a:latin typeface="Arial" panose="020B0604020202020204" pitchFamily="34" charset="0"/>
                <a:cs typeface="Arial" panose="020B0604020202020204" pitchFamily="34" charset="0"/>
              </a:rPr>
              <a:t>fptr</a:t>
            </a:r>
            <a:r>
              <a:rPr lang="en-US" sz="2400" dirty="0">
                <a:latin typeface="Arial" panose="020B0604020202020204" pitchFamily="34" charset="0"/>
                <a:cs typeface="Arial" panose="020B0604020202020204" pitchFamily="34" charset="0"/>
              </a:rPr>
              <a:t>;</a:t>
            </a:r>
          </a:p>
          <a:p>
            <a:pPr marL="0" indent="0">
              <a:buNone/>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6299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9582</TotalTime>
  <Words>1340</Words>
  <Application>Microsoft Office PowerPoint</Application>
  <PresentationFormat>Widescreen</PresentationFormat>
  <Paragraphs>131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Soleil</vt:lpstr>
      <vt:lpstr>urw-din</vt:lpstr>
      <vt:lpstr>var(--font-din)</vt:lpstr>
      <vt:lpstr>Wingdings 3</vt:lpstr>
      <vt:lpstr>Office Theme</vt:lpstr>
      <vt:lpstr>PowerPoint Presentation</vt:lpstr>
      <vt:lpstr>Implementation of Encryption &amp; Decryption Algorithm</vt:lpstr>
      <vt:lpstr>ABSTRACT</vt:lpstr>
      <vt:lpstr>INTRODUCTION</vt:lpstr>
      <vt:lpstr>PROBLEM STATEMENT</vt:lpstr>
      <vt:lpstr>OBJECTIVE</vt:lpstr>
      <vt:lpstr>LITERATURE REVIEW</vt:lpstr>
      <vt:lpstr>PowerPoint Presentation</vt:lpstr>
      <vt:lpstr>PowerPoint Presentation</vt:lpstr>
      <vt:lpstr>METHODOLOGY</vt:lpstr>
      <vt:lpstr>PowerPoint Presentation</vt:lpstr>
      <vt:lpstr>PowerPoint Presentation</vt:lpstr>
      <vt:lpstr>PowerPoint Presentation</vt:lpstr>
      <vt:lpstr>Socket Programming</vt:lpstr>
      <vt:lpstr>State diagram for server and client model</vt:lpstr>
      <vt:lpstr>Connection Established between Server &amp; Client</vt:lpstr>
      <vt:lpstr>File Transfer in Socket Programming</vt:lpstr>
      <vt:lpstr>PowerPoint Presentation</vt:lpstr>
      <vt:lpstr>PowerPoint Presentation</vt:lpstr>
      <vt:lpstr>PowerPoint Presentation</vt:lpstr>
      <vt:lpstr>PowerPoint Presentation</vt:lpstr>
      <vt:lpstr>PowerPoint Presentation</vt:lpstr>
      <vt:lpstr>Socket Programming in RSA Algorithm </vt:lpstr>
      <vt:lpstr>System Requirements</vt:lpstr>
      <vt:lpstr>Pert Chart</vt:lpstr>
      <vt:lpstr>Refrences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PRITHVI</cp:lastModifiedBy>
  <cp:revision>877</cp:revision>
  <cp:lastPrinted>2017-08-16T11:40:20Z</cp:lastPrinted>
  <dcterms:created xsi:type="dcterms:W3CDTF">2017-08-14T08:34:40Z</dcterms:created>
  <dcterms:modified xsi:type="dcterms:W3CDTF">2020-12-07T04:58:10Z</dcterms:modified>
</cp:coreProperties>
</file>